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6" r:id="rId5"/>
    <p:sldId id="288" r:id="rId6"/>
    <p:sldId id="298" r:id="rId7"/>
    <p:sldId id="299" r:id="rId8"/>
    <p:sldId id="295" r:id="rId9"/>
    <p:sldId id="301" r:id="rId10"/>
    <p:sldId id="303" r:id="rId11"/>
    <p:sldId id="304" r:id="rId12"/>
    <p:sldId id="305" r:id="rId13"/>
    <p:sldId id="306" r:id="rId14"/>
    <p:sldId id="307" r:id="rId15"/>
    <p:sldId id="309" r:id="rId16"/>
    <p:sldId id="310" r:id="rId17"/>
    <p:sldId id="311" r:id="rId18"/>
    <p:sldId id="312" r:id="rId19"/>
    <p:sldId id="313" r:id="rId20"/>
    <p:sldId id="314" r:id="rId21"/>
    <p:sldId id="315" r:id="rId22"/>
    <p:sldId id="316" r:id="rId23"/>
    <p:sldId id="317" r:id="rId24"/>
    <p:sldId id="318" r:id="rId25"/>
    <p:sldId id="321" r:id="rId26"/>
    <p:sldId id="319"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894" autoAdjust="0"/>
  </p:normalViewPr>
  <p:slideViewPr>
    <p:cSldViewPr snapToGrid="0">
      <p:cViewPr varScale="1">
        <p:scale>
          <a:sx n="51" d="100"/>
          <a:sy n="51" d="100"/>
        </p:scale>
        <p:origin x="1256" y="52"/>
      </p:cViewPr>
      <p:guideLst>
        <p:guide pos="3840"/>
        <p:guide orient="horz" pos="2160"/>
      </p:guideLst>
    </p:cSldViewPr>
  </p:slideViewPr>
  <p:outlineViewPr>
    <p:cViewPr>
      <p:scale>
        <a:sx n="33" d="100"/>
        <a:sy n="33" d="100"/>
      </p:scale>
      <p:origin x="0" y="6258"/>
    </p:cViewPr>
  </p:outlineViewPr>
  <p:notesTextViewPr>
    <p:cViewPr>
      <p:scale>
        <a:sx n="1" d="1"/>
        <a:sy n="1" d="1"/>
      </p:scale>
      <p:origin x="0" y="-1336"/>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rajit" userId="5c19c50f3b48410c" providerId="LiveId" clId="{BBF63DFF-B864-42C4-B5B0-76D7BA0781B1}"/>
    <pc:docChg chg="undo custSel addSld delSld modSld sldOrd">
      <pc:chgData name="indrajit" userId="5c19c50f3b48410c" providerId="LiveId" clId="{BBF63DFF-B864-42C4-B5B0-76D7BA0781B1}" dt="2018-12-04T03:37:17.850" v="7746" actId="20577"/>
      <pc:docMkLst>
        <pc:docMk/>
      </pc:docMkLst>
      <pc:sldChg chg="addSp delSp modSp">
        <pc:chgData name="indrajit" userId="5c19c50f3b48410c" providerId="LiveId" clId="{BBF63DFF-B864-42C4-B5B0-76D7BA0781B1}" dt="2018-11-30T21:41:12.088" v="7189" actId="20577"/>
        <pc:sldMkLst>
          <pc:docMk/>
          <pc:sldMk cId="3250670041" sldId="256"/>
        </pc:sldMkLst>
        <pc:spChg chg="mod">
          <ac:chgData name="indrajit" userId="5c19c50f3b48410c" providerId="LiveId" clId="{BBF63DFF-B864-42C4-B5B0-76D7BA0781B1}" dt="2018-11-30T19:37:08.885" v="3075" actId="14100"/>
          <ac:spMkLst>
            <pc:docMk/>
            <pc:sldMk cId="3250670041" sldId="256"/>
            <ac:spMk id="2" creationId="{00000000-0000-0000-0000-000000000000}"/>
          </ac:spMkLst>
        </pc:spChg>
        <pc:spChg chg="add del mod">
          <ac:chgData name="indrajit" userId="5c19c50f3b48410c" providerId="LiveId" clId="{BBF63DFF-B864-42C4-B5B0-76D7BA0781B1}" dt="2018-11-30T19:11:23.218" v="2847" actId="20577"/>
          <ac:spMkLst>
            <pc:docMk/>
            <pc:sldMk cId="3250670041" sldId="256"/>
            <ac:spMk id="3" creationId="{CE2DE92C-DA3B-48C3-AB67-1B789D22753F}"/>
          </ac:spMkLst>
        </pc:spChg>
        <pc:spChg chg="add mod">
          <ac:chgData name="indrajit" userId="5c19c50f3b48410c" providerId="LiveId" clId="{BBF63DFF-B864-42C4-B5B0-76D7BA0781B1}" dt="2018-11-30T21:41:12.088" v="7189" actId="20577"/>
          <ac:spMkLst>
            <pc:docMk/>
            <pc:sldMk cId="3250670041" sldId="256"/>
            <ac:spMk id="4" creationId="{7AACE570-3309-4DFD-B999-1D457D1E7C04}"/>
          </ac:spMkLst>
        </pc:spChg>
        <pc:spChg chg="mod">
          <ac:chgData name="indrajit" userId="5c19c50f3b48410c" providerId="LiveId" clId="{BBF63DFF-B864-42C4-B5B0-76D7BA0781B1}" dt="2018-11-30T20:19:18.889" v="5247" actId="113"/>
          <ac:spMkLst>
            <pc:docMk/>
            <pc:sldMk cId="3250670041" sldId="256"/>
            <ac:spMk id="5" creationId="{00000000-0000-0000-0000-000000000000}"/>
          </ac:spMkLst>
        </pc:spChg>
        <pc:picChg chg="add del mod">
          <ac:chgData name="indrajit" userId="5c19c50f3b48410c" providerId="LiveId" clId="{BBF63DFF-B864-42C4-B5B0-76D7BA0781B1}" dt="2018-11-30T19:37:38.904" v="3078" actId="20577"/>
          <ac:picMkLst>
            <pc:docMk/>
            <pc:sldMk cId="3250670041" sldId="256"/>
            <ac:picMk id="7" creationId="{48615EC3-BDE6-40C8-9460-362E490DDDE8}"/>
          </ac:picMkLst>
        </pc:picChg>
        <pc:picChg chg="add del mod">
          <ac:chgData name="indrajit" userId="5c19c50f3b48410c" providerId="LiveId" clId="{BBF63DFF-B864-42C4-B5B0-76D7BA0781B1}" dt="2018-11-30T19:38:48.455" v="3095" actId="20577"/>
          <ac:picMkLst>
            <pc:docMk/>
            <pc:sldMk cId="3250670041" sldId="256"/>
            <ac:picMk id="9" creationId="{065D8493-30F0-4C2F-B601-B8C6BE8B77B1}"/>
          </ac:picMkLst>
        </pc:picChg>
        <pc:picChg chg="add mod">
          <ac:chgData name="indrajit" userId="5c19c50f3b48410c" providerId="LiveId" clId="{BBF63DFF-B864-42C4-B5B0-76D7BA0781B1}" dt="2018-11-30T20:19:54.502" v="5251" actId="14100"/>
          <ac:picMkLst>
            <pc:docMk/>
            <pc:sldMk cId="3250670041" sldId="256"/>
            <ac:picMk id="11" creationId="{706A20EB-5220-4736-B310-C2E6269593AF}"/>
          </ac:picMkLst>
        </pc:picChg>
      </pc:sldChg>
      <pc:sldChg chg="modSp">
        <pc:chgData name="indrajit" userId="5c19c50f3b48410c" providerId="LiveId" clId="{BBF63DFF-B864-42C4-B5B0-76D7BA0781B1}" dt="2018-11-30T20:23:00.483" v="5262" actId="2711"/>
        <pc:sldMkLst>
          <pc:docMk/>
          <pc:sldMk cId="1403866223" sldId="288"/>
        </pc:sldMkLst>
        <pc:spChg chg="mod">
          <ac:chgData name="indrajit" userId="5c19c50f3b48410c" providerId="LiveId" clId="{BBF63DFF-B864-42C4-B5B0-76D7BA0781B1}" dt="2018-11-30T20:23:00.483" v="5262" actId="2711"/>
          <ac:spMkLst>
            <pc:docMk/>
            <pc:sldMk cId="1403866223" sldId="288"/>
            <ac:spMk id="13" creationId="{00000000-0000-0000-0000-000000000000}"/>
          </ac:spMkLst>
        </pc:spChg>
        <pc:spChg chg="mod">
          <ac:chgData name="indrajit" userId="5c19c50f3b48410c" providerId="LiveId" clId="{BBF63DFF-B864-42C4-B5B0-76D7BA0781B1}" dt="2018-11-30T20:22:22.932" v="5259" actId="2711"/>
          <ac:spMkLst>
            <pc:docMk/>
            <pc:sldMk cId="1403866223" sldId="288"/>
            <ac:spMk id="14" creationId="{00000000-0000-0000-0000-000000000000}"/>
          </ac:spMkLst>
        </pc:spChg>
      </pc:sldChg>
      <pc:sldChg chg="addSp modSp">
        <pc:chgData name="indrajit" userId="5c19c50f3b48410c" providerId="LiveId" clId="{BBF63DFF-B864-42C4-B5B0-76D7BA0781B1}" dt="2018-11-30T21:43:18.291" v="7254" actId="20577"/>
        <pc:sldMkLst>
          <pc:docMk/>
          <pc:sldMk cId="3365453069" sldId="295"/>
        </pc:sldMkLst>
        <pc:spChg chg="add mod">
          <ac:chgData name="indrajit" userId="5c19c50f3b48410c" providerId="LiveId" clId="{BBF63DFF-B864-42C4-B5B0-76D7BA0781B1}" dt="2018-11-30T21:43:18.291" v="7254" actId="20577"/>
          <ac:spMkLst>
            <pc:docMk/>
            <pc:sldMk cId="3365453069" sldId="295"/>
            <ac:spMk id="2" creationId="{B1A57706-0C74-4B6B-93E9-E94265F809AB}"/>
          </ac:spMkLst>
        </pc:spChg>
      </pc:sldChg>
      <pc:sldChg chg="modSp">
        <pc:chgData name="indrajit" userId="5c19c50f3b48410c" providerId="LiveId" clId="{BBF63DFF-B864-42C4-B5B0-76D7BA0781B1}" dt="2018-11-30T20:22:44.950" v="5261" actId="20577"/>
        <pc:sldMkLst>
          <pc:docMk/>
          <pc:sldMk cId="572666362" sldId="298"/>
        </pc:sldMkLst>
        <pc:spChg chg="mod">
          <ac:chgData name="indrajit" userId="5c19c50f3b48410c" providerId="LiveId" clId="{BBF63DFF-B864-42C4-B5B0-76D7BA0781B1}" dt="2018-11-30T20:22:44.950" v="5261" actId="20577"/>
          <ac:spMkLst>
            <pc:docMk/>
            <pc:sldMk cId="572666362" sldId="298"/>
            <ac:spMk id="2" creationId="{9E74C74F-846C-4022-9F58-3B50975B0AC5}"/>
          </ac:spMkLst>
        </pc:spChg>
      </pc:sldChg>
      <pc:sldChg chg="modSp">
        <pc:chgData name="indrajit" userId="5c19c50f3b48410c" providerId="LiveId" clId="{BBF63DFF-B864-42C4-B5B0-76D7BA0781B1}" dt="2018-11-30T21:42:57.805" v="7251" actId="14100"/>
        <pc:sldMkLst>
          <pc:docMk/>
          <pc:sldMk cId="2255580912" sldId="299"/>
        </pc:sldMkLst>
        <pc:spChg chg="mod">
          <ac:chgData name="indrajit" userId="5c19c50f3b48410c" providerId="LiveId" clId="{BBF63DFF-B864-42C4-B5B0-76D7BA0781B1}" dt="2018-11-30T21:42:53.617" v="7250" actId="14100"/>
          <ac:spMkLst>
            <pc:docMk/>
            <pc:sldMk cId="2255580912" sldId="299"/>
            <ac:spMk id="2" creationId="{E03065D3-20F6-460A-98FE-D74C117736FC}"/>
          </ac:spMkLst>
        </pc:spChg>
        <pc:spChg chg="mod">
          <ac:chgData name="indrajit" userId="5c19c50f3b48410c" providerId="LiveId" clId="{BBF63DFF-B864-42C4-B5B0-76D7BA0781B1}" dt="2018-11-30T21:42:57.805" v="7251" actId="14100"/>
          <ac:spMkLst>
            <pc:docMk/>
            <pc:sldMk cId="2255580912" sldId="299"/>
            <ac:spMk id="3" creationId="{01517287-9380-487A-B32B-EDEEE0A46982}"/>
          </ac:spMkLst>
        </pc:spChg>
      </pc:sldChg>
      <pc:sldChg chg="modSp add">
        <pc:chgData name="indrajit" userId="5c19c50f3b48410c" providerId="LiveId" clId="{BBF63DFF-B864-42C4-B5B0-76D7BA0781B1}" dt="2018-11-30T21:55:12.399" v="7406" actId="20577"/>
        <pc:sldMkLst>
          <pc:docMk/>
          <pc:sldMk cId="3583785391" sldId="301"/>
        </pc:sldMkLst>
        <pc:spChg chg="mod">
          <ac:chgData name="indrajit" userId="5c19c50f3b48410c" providerId="LiveId" clId="{BBF63DFF-B864-42C4-B5B0-76D7BA0781B1}" dt="2018-11-30T20:26:20.660" v="5381" actId="2711"/>
          <ac:spMkLst>
            <pc:docMk/>
            <pc:sldMk cId="3583785391" sldId="301"/>
            <ac:spMk id="2" creationId="{405E45B1-11C4-48A3-B9AA-FBA01A96FFC3}"/>
          </ac:spMkLst>
        </pc:spChg>
        <pc:spChg chg="mod">
          <ac:chgData name="indrajit" userId="5c19c50f3b48410c" providerId="LiveId" clId="{BBF63DFF-B864-42C4-B5B0-76D7BA0781B1}" dt="2018-11-30T21:55:12.399" v="7406" actId="20577"/>
          <ac:spMkLst>
            <pc:docMk/>
            <pc:sldMk cId="3583785391" sldId="301"/>
            <ac:spMk id="3" creationId="{AFFD8C61-A435-4D15-8E72-9056E0E055E9}"/>
          </ac:spMkLst>
        </pc:spChg>
      </pc:sldChg>
      <pc:sldChg chg="modSp add">
        <pc:chgData name="indrajit" userId="5c19c50f3b48410c" providerId="LiveId" clId="{BBF63DFF-B864-42C4-B5B0-76D7BA0781B1}" dt="2018-11-30T20:27:34.012" v="5389" actId="2711"/>
        <pc:sldMkLst>
          <pc:docMk/>
          <pc:sldMk cId="708667127" sldId="303"/>
        </pc:sldMkLst>
        <pc:spChg chg="mod">
          <ac:chgData name="indrajit" userId="5c19c50f3b48410c" providerId="LiveId" clId="{BBF63DFF-B864-42C4-B5B0-76D7BA0781B1}" dt="2018-11-30T20:27:24.573" v="5387" actId="20577"/>
          <ac:spMkLst>
            <pc:docMk/>
            <pc:sldMk cId="708667127" sldId="303"/>
            <ac:spMk id="2" creationId="{70961C9C-E8BC-4CC5-9971-82F894CEA1CF}"/>
          </ac:spMkLst>
        </pc:spChg>
        <pc:spChg chg="mod">
          <ac:chgData name="indrajit" userId="5c19c50f3b48410c" providerId="LiveId" clId="{BBF63DFF-B864-42C4-B5B0-76D7BA0781B1}" dt="2018-11-30T20:27:34.012" v="5389" actId="2711"/>
          <ac:spMkLst>
            <pc:docMk/>
            <pc:sldMk cId="708667127" sldId="303"/>
            <ac:spMk id="3" creationId="{7524A596-4C09-475E-A616-1080AF55C183}"/>
          </ac:spMkLst>
        </pc:spChg>
      </pc:sldChg>
      <pc:sldChg chg="addSp delSp modSp add">
        <pc:chgData name="indrajit" userId="5c19c50f3b48410c" providerId="LiveId" clId="{BBF63DFF-B864-42C4-B5B0-76D7BA0781B1}" dt="2018-11-30T21:44:13.875" v="7257" actId="14100"/>
        <pc:sldMkLst>
          <pc:docMk/>
          <pc:sldMk cId="2192164783" sldId="304"/>
        </pc:sldMkLst>
        <pc:spChg chg="add del mod">
          <ac:chgData name="indrajit" userId="5c19c50f3b48410c" providerId="LiveId" clId="{BBF63DFF-B864-42C4-B5B0-76D7BA0781B1}" dt="2018-11-30T17:56:30.085" v="2082" actId="14100"/>
          <ac:spMkLst>
            <pc:docMk/>
            <pc:sldMk cId="2192164783" sldId="304"/>
            <ac:spMk id="8" creationId="{0C715C31-F66B-48BF-AD5A-B38B2AF9DCF8}"/>
          </ac:spMkLst>
        </pc:spChg>
        <pc:spChg chg="add del mod">
          <ac:chgData name="indrajit" userId="5c19c50f3b48410c" providerId="LiveId" clId="{BBF63DFF-B864-42C4-B5B0-76D7BA0781B1}" dt="2018-11-30T17:56:30.085" v="2082" actId="14100"/>
          <ac:spMkLst>
            <pc:docMk/>
            <pc:sldMk cId="2192164783" sldId="304"/>
            <ac:spMk id="9" creationId="{535DB068-13E4-4EA1-937D-F2455B27DCD3}"/>
          </ac:spMkLst>
        </pc:spChg>
        <pc:spChg chg="add del mod">
          <ac:chgData name="indrajit" userId="5c19c50f3b48410c" providerId="LiveId" clId="{BBF63DFF-B864-42C4-B5B0-76D7BA0781B1}" dt="2018-11-30T17:56:29.664" v="2081" actId="14100"/>
          <ac:spMkLst>
            <pc:docMk/>
            <pc:sldMk cId="2192164783" sldId="304"/>
            <ac:spMk id="10" creationId="{725D8ACC-81CA-4558-889A-F2292C652D05}"/>
          </ac:spMkLst>
        </pc:spChg>
        <pc:spChg chg="add del mod">
          <ac:chgData name="indrajit" userId="5c19c50f3b48410c" providerId="LiveId" clId="{BBF63DFF-B864-42C4-B5B0-76D7BA0781B1}" dt="2018-11-30T17:56:29.664" v="2081" actId="14100"/>
          <ac:spMkLst>
            <pc:docMk/>
            <pc:sldMk cId="2192164783" sldId="304"/>
            <ac:spMk id="11" creationId="{D768A2C1-2BBD-45C4-AD11-312B89CB2861}"/>
          </ac:spMkLst>
        </pc:spChg>
        <pc:spChg chg="add del mod">
          <ac:chgData name="indrajit" userId="5c19c50f3b48410c" providerId="LiveId" clId="{BBF63DFF-B864-42C4-B5B0-76D7BA0781B1}" dt="2018-11-30T17:58:04.345" v="2092" actId="14100"/>
          <ac:spMkLst>
            <pc:docMk/>
            <pc:sldMk cId="2192164783" sldId="304"/>
            <ac:spMk id="12" creationId="{AC557276-F8CE-47AC-8DF0-1829FF77EC75}"/>
          </ac:spMkLst>
        </pc:spChg>
        <pc:spChg chg="add mod">
          <ac:chgData name="indrajit" userId="5c19c50f3b48410c" providerId="LiveId" clId="{BBF63DFF-B864-42C4-B5B0-76D7BA0781B1}" dt="2018-11-30T21:28:16.404" v="7074" actId="14100"/>
          <ac:spMkLst>
            <pc:docMk/>
            <pc:sldMk cId="2192164783" sldId="304"/>
            <ac:spMk id="13" creationId="{F4306709-C09D-485D-92A6-176F0DDA9E2E}"/>
          </ac:spMkLst>
        </pc:spChg>
        <pc:spChg chg="add mod">
          <ac:chgData name="indrajit" userId="5c19c50f3b48410c" providerId="LiveId" clId="{BBF63DFF-B864-42C4-B5B0-76D7BA0781B1}" dt="2018-11-30T20:28:30.408" v="5396" actId="113"/>
          <ac:spMkLst>
            <pc:docMk/>
            <pc:sldMk cId="2192164783" sldId="304"/>
            <ac:spMk id="14" creationId="{B3344384-6352-4ABE-9F94-BE481A0D4FF6}"/>
          </ac:spMkLst>
        </pc:spChg>
        <pc:spChg chg="add mod">
          <ac:chgData name="indrajit" userId="5c19c50f3b48410c" providerId="LiveId" clId="{BBF63DFF-B864-42C4-B5B0-76D7BA0781B1}" dt="2018-11-30T21:28:13.466" v="7073" actId="14100"/>
          <ac:spMkLst>
            <pc:docMk/>
            <pc:sldMk cId="2192164783" sldId="304"/>
            <ac:spMk id="15" creationId="{1789BE4F-5ED5-487E-87E6-A089DEE299E6}"/>
          </ac:spMkLst>
        </pc:spChg>
        <pc:picChg chg="add mod">
          <ac:chgData name="indrajit" userId="5c19c50f3b48410c" providerId="LiveId" clId="{BBF63DFF-B864-42C4-B5B0-76D7BA0781B1}" dt="2018-11-30T21:44:11.016" v="7256" actId="14100"/>
          <ac:picMkLst>
            <pc:docMk/>
            <pc:sldMk cId="2192164783" sldId="304"/>
            <ac:picMk id="3" creationId="{45658D22-3980-4A45-86E0-B48EB3089060}"/>
          </ac:picMkLst>
        </pc:picChg>
        <pc:picChg chg="add del mod">
          <ac:chgData name="indrajit" userId="5c19c50f3b48410c" providerId="LiveId" clId="{BBF63DFF-B864-42C4-B5B0-76D7BA0781B1}" dt="2018-11-30T17:58:48.647" v="2101" actId="478"/>
          <ac:picMkLst>
            <pc:docMk/>
            <pc:sldMk cId="2192164783" sldId="304"/>
            <ac:picMk id="5" creationId="{5E9A77D4-7770-42C3-968F-F7EDBBCD2EB1}"/>
          </ac:picMkLst>
        </pc:picChg>
        <pc:picChg chg="add mod">
          <ac:chgData name="indrajit" userId="5c19c50f3b48410c" providerId="LiveId" clId="{BBF63DFF-B864-42C4-B5B0-76D7BA0781B1}" dt="2018-11-30T21:44:13.875" v="7257" actId="14100"/>
          <ac:picMkLst>
            <pc:docMk/>
            <pc:sldMk cId="2192164783" sldId="304"/>
            <ac:picMk id="6" creationId="{CB47EDE6-746C-48D6-934D-0CEF08B01FB6}"/>
          </ac:picMkLst>
        </pc:picChg>
        <pc:picChg chg="add mod">
          <ac:chgData name="indrajit" userId="5c19c50f3b48410c" providerId="LiveId" clId="{BBF63DFF-B864-42C4-B5B0-76D7BA0781B1}" dt="2018-11-30T21:28:30.999" v="7078" actId="14100"/>
          <ac:picMkLst>
            <pc:docMk/>
            <pc:sldMk cId="2192164783" sldId="304"/>
            <ac:picMk id="7" creationId="{1FCAD5DD-2174-4C6A-A038-673FF78950AF}"/>
          </ac:picMkLst>
        </pc:picChg>
      </pc:sldChg>
      <pc:sldChg chg="addSp delSp modSp add">
        <pc:chgData name="indrajit" userId="5c19c50f3b48410c" providerId="LiveId" clId="{BBF63DFF-B864-42C4-B5B0-76D7BA0781B1}" dt="2018-11-30T21:45:13.491" v="7266" actId="14100"/>
        <pc:sldMkLst>
          <pc:docMk/>
          <pc:sldMk cId="3239446373" sldId="305"/>
        </pc:sldMkLst>
        <pc:spChg chg="mod">
          <ac:chgData name="indrajit" userId="5c19c50f3b48410c" providerId="LiveId" clId="{BBF63DFF-B864-42C4-B5B0-76D7BA0781B1}" dt="2018-11-30T20:29:25.148" v="5406" actId="122"/>
          <ac:spMkLst>
            <pc:docMk/>
            <pc:sldMk cId="3239446373" sldId="305"/>
            <ac:spMk id="2" creationId="{51A5B853-72A0-4214-9984-74E90D560561}"/>
          </ac:spMkLst>
        </pc:spChg>
        <pc:spChg chg="del">
          <ac:chgData name="indrajit" userId="5c19c50f3b48410c" providerId="LiveId" clId="{BBF63DFF-B864-42C4-B5B0-76D7BA0781B1}" dt="2018-11-30T18:02:41.282" v="2138" actId="14100"/>
          <ac:spMkLst>
            <pc:docMk/>
            <pc:sldMk cId="3239446373" sldId="305"/>
            <ac:spMk id="3" creationId="{DD8BB751-F91A-48A7-B4C7-8B614EB4A167}"/>
          </ac:spMkLst>
        </pc:spChg>
        <pc:picChg chg="add mod">
          <ac:chgData name="indrajit" userId="5c19c50f3b48410c" providerId="LiveId" clId="{BBF63DFF-B864-42C4-B5B0-76D7BA0781B1}" dt="2018-11-30T21:45:13.491" v="7266" actId="14100"/>
          <ac:picMkLst>
            <pc:docMk/>
            <pc:sldMk cId="3239446373" sldId="305"/>
            <ac:picMk id="4" creationId="{0671C14F-97A1-4E5B-BFFD-CCE8998396FB}"/>
          </ac:picMkLst>
        </pc:picChg>
        <pc:picChg chg="add mod">
          <ac:chgData name="indrajit" userId="5c19c50f3b48410c" providerId="LiveId" clId="{BBF63DFF-B864-42C4-B5B0-76D7BA0781B1}" dt="2018-11-30T21:45:04.834" v="7265" actId="14100"/>
          <ac:picMkLst>
            <pc:docMk/>
            <pc:sldMk cId="3239446373" sldId="305"/>
            <ac:picMk id="5" creationId="{D4AFF932-FB62-429D-B689-D92EC491A417}"/>
          </ac:picMkLst>
        </pc:picChg>
      </pc:sldChg>
      <pc:sldChg chg="addSp delSp modSp add modTransition modAnim modNotesTx">
        <pc:chgData name="indrajit" userId="5c19c50f3b48410c" providerId="LiveId" clId="{BBF63DFF-B864-42C4-B5B0-76D7BA0781B1}" dt="2018-12-03T01:15:43.456" v="7526" actId="6549"/>
        <pc:sldMkLst>
          <pc:docMk/>
          <pc:sldMk cId="74715622" sldId="306"/>
        </pc:sldMkLst>
        <pc:spChg chg="mod">
          <ac:chgData name="indrajit" userId="5c19c50f3b48410c" providerId="LiveId" clId="{BBF63DFF-B864-42C4-B5B0-76D7BA0781B1}" dt="2018-11-30T20:33:00.984" v="5446" actId="113"/>
          <ac:spMkLst>
            <pc:docMk/>
            <pc:sldMk cId="74715622" sldId="306"/>
            <ac:spMk id="2" creationId="{8309E6B0-E223-45F2-90EF-137636F5A9A0}"/>
          </ac:spMkLst>
        </pc:spChg>
        <pc:spChg chg="del">
          <ac:chgData name="indrajit" userId="5c19c50f3b48410c" providerId="LiveId" clId="{BBF63DFF-B864-42C4-B5B0-76D7BA0781B1}" dt="2018-11-30T18:24:17.211" v="2254" actId="20577"/>
          <ac:spMkLst>
            <pc:docMk/>
            <pc:sldMk cId="74715622" sldId="306"/>
            <ac:spMk id="3" creationId="{B6E67D73-5A07-44FB-886F-5CA0987698FF}"/>
          </ac:spMkLst>
        </pc:spChg>
        <pc:spChg chg="add mod">
          <ac:chgData name="indrajit" userId="5c19c50f3b48410c" providerId="LiveId" clId="{BBF63DFF-B864-42C4-B5B0-76D7BA0781B1}" dt="2018-11-30T20:55:18.394" v="6125" actId="20577"/>
          <ac:spMkLst>
            <pc:docMk/>
            <pc:sldMk cId="74715622" sldId="306"/>
            <ac:spMk id="6" creationId="{5AAB47B6-77A5-4FD6-8326-90C3A2B71B9D}"/>
          </ac:spMkLst>
        </pc:spChg>
        <pc:picChg chg="add mod">
          <ac:chgData name="indrajit" userId="5c19c50f3b48410c" providerId="LiveId" clId="{BBF63DFF-B864-42C4-B5B0-76D7BA0781B1}" dt="2018-11-30T20:30:04.965" v="5412" actId="14100"/>
          <ac:picMkLst>
            <pc:docMk/>
            <pc:sldMk cId="74715622" sldId="306"/>
            <ac:picMk id="4" creationId="{8D015C04-D55F-4824-B5A1-876373444EC4}"/>
          </ac:picMkLst>
        </pc:picChg>
        <pc:picChg chg="add mod">
          <ac:chgData name="indrajit" userId="5c19c50f3b48410c" providerId="LiveId" clId="{BBF63DFF-B864-42C4-B5B0-76D7BA0781B1}" dt="2018-11-30T18:25:10.426" v="2276" actId="14100"/>
          <ac:picMkLst>
            <pc:docMk/>
            <pc:sldMk cId="74715622" sldId="306"/>
            <ac:picMk id="5" creationId="{7BD7FA1B-6C06-418D-89BA-7ED1BE1A9DA4}"/>
          </ac:picMkLst>
        </pc:picChg>
      </pc:sldChg>
      <pc:sldChg chg="addSp delSp modSp add modNotesTx">
        <pc:chgData name="indrajit" userId="5c19c50f3b48410c" providerId="LiveId" clId="{BBF63DFF-B864-42C4-B5B0-76D7BA0781B1}" dt="2018-12-04T03:37:17.850" v="7746" actId="20577"/>
        <pc:sldMkLst>
          <pc:docMk/>
          <pc:sldMk cId="2286938881" sldId="307"/>
        </pc:sldMkLst>
        <pc:spChg chg="mod">
          <ac:chgData name="indrajit" userId="5c19c50f3b48410c" providerId="LiveId" clId="{BBF63DFF-B864-42C4-B5B0-76D7BA0781B1}" dt="2018-11-30T20:32:36.684" v="5440" actId="2711"/>
          <ac:spMkLst>
            <pc:docMk/>
            <pc:sldMk cId="2286938881" sldId="307"/>
            <ac:spMk id="2" creationId="{AE484706-8AFA-4E07-89D0-211DA5D5CA3E}"/>
          </ac:spMkLst>
        </pc:spChg>
        <pc:spChg chg="del">
          <ac:chgData name="indrajit" userId="5c19c50f3b48410c" providerId="LiveId" clId="{BBF63DFF-B864-42C4-B5B0-76D7BA0781B1}" dt="2018-11-30T18:26:32.929" v="2283" actId="2711"/>
          <ac:spMkLst>
            <pc:docMk/>
            <pc:sldMk cId="2286938881" sldId="307"/>
            <ac:spMk id="3" creationId="{CD15BAD6-86D0-4E29-928C-A13E859570CF}"/>
          </ac:spMkLst>
        </pc:spChg>
        <pc:spChg chg="add mod">
          <ac:chgData name="indrajit" userId="5c19c50f3b48410c" providerId="LiveId" clId="{BBF63DFF-B864-42C4-B5B0-76D7BA0781B1}" dt="2018-11-30T20:31:12.379" v="5428" actId="255"/>
          <ac:spMkLst>
            <pc:docMk/>
            <pc:sldMk cId="2286938881" sldId="307"/>
            <ac:spMk id="5" creationId="{CE29E72E-B123-47E2-9E32-C559AC21108C}"/>
          </ac:spMkLst>
        </pc:spChg>
        <pc:picChg chg="add mod">
          <ac:chgData name="indrajit" userId="5c19c50f3b48410c" providerId="LiveId" clId="{BBF63DFF-B864-42C4-B5B0-76D7BA0781B1}" dt="2018-11-30T18:26:41.836" v="2287" actId="14100"/>
          <ac:picMkLst>
            <pc:docMk/>
            <pc:sldMk cId="2286938881" sldId="307"/>
            <ac:picMk id="4" creationId="{B070207D-63FE-40DA-9F37-6D2FDE0787F6}"/>
          </ac:picMkLst>
        </pc:picChg>
      </pc:sldChg>
      <pc:sldChg chg="addSp delSp modSp add">
        <pc:chgData name="indrajit" userId="5c19c50f3b48410c" providerId="LiveId" clId="{BBF63DFF-B864-42C4-B5B0-76D7BA0781B1}" dt="2018-11-30T20:33:21.517" v="5449" actId="2711"/>
        <pc:sldMkLst>
          <pc:docMk/>
          <pc:sldMk cId="2826247097" sldId="309"/>
        </pc:sldMkLst>
        <pc:spChg chg="mod">
          <ac:chgData name="indrajit" userId="5c19c50f3b48410c" providerId="LiveId" clId="{BBF63DFF-B864-42C4-B5B0-76D7BA0781B1}" dt="2018-11-30T20:33:21.517" v="5449" actId="2711"/>
          <ac:spMkLst>
            <pc:docMk/>
            <pc:sldMk cId="2826247097" sldId="309"/>
            <ac:spMk id="2" creationId="{8D4751BB-C1D8-415E-A2F1-2562755DBBC4}"/>
          </ac:spMkLst>
        </pc:spChg>
        <pc:spChg chg="del">
          <ac:chgData name="indrajit" userId="5c19c50f3b48410c" providerId="LiveId" clId="{BBF63DFF-B864-42C4-B5B0-76D7BA0781B1}" dt="2018-11-30T18:31:17.792" v="2324" actId="2711"/>
          <ac:spMkLst>
            <pc:docMk/>
            <pc:sldMk cId="2826247097" sldId="309"/>
            <ac:spMk id="3" creationId="{07D614AB-DA1A-405D-B57D-3755928617CF}"/>
          </ac:spMkLst>
        </pc:spChg>
        <pc:spChg chg="add del mod">
          <ac:chgData name="indrajit" userId="5c19c50f3b48410c" providerId="LiveId" clId="{BBF63DFF-B864-42C4-B5B0-76D7BA0781B1}" dt="2018-11-30T18:31:53.468" v="2332" actId="2711"/>
          <ac:spMkLst>
            <pc:docMk/>
            <pc:sldMk cId="2826247097" sldId="309"/>
            <ac:spMk id="6" creationId="{359C293E-693F-40C5-A9AB-AF2A6964E058}"/>
          </ac:spMkLst>
        </pc:spChg>
        <pc:spChg chg="add mod">
          <ac:chgData name="indrajit" userId="5c19c50f3b48410c" providerId="LiveId" clId="{BBF63DFF-B864-42C4-B5B0-76D7BA0781B1}" dt="2018-11-30T20:31:36.381" v="5433" actId="12"/>
          <ac:spMkLst>
            <pc:docMk/>
            <pc:sldMk cId="2826247097" sldId="309"/>
            <ac:spMk id="9" creationId="{62011F1E-8647-42E7-B122-F32A27EEBF2F}"/>
          </ac:spMkLst>
        </pc:spChg>
        <pc:picChg chg="add del mod">
          <ac:chgData name="indrajit" userId="5c19c50f3b48410c" providerId="LiveId" clId="{BBF63DFF-B864-42C4-B5B0-76D7BA0781B1}" dt="2018-11-30T18:31:51.140" v="2331" actId="478"/>
          <ac:picMkLst>
            <pc:docMk/>
            <pc:sldMk cId="2826247097" sldId="309"/>
            <ac:picMk id="4" creationId="{2C638794-208B-4AC1-9118-5A6C9E252F52}"/>
          </ac:picMkLst>
        </pc:picChg>
        <pc:picChg chg="add mod">
          <ac:chgData name="indrajit" userId="5c19c50f3b48410c" providerId="LiveId" clId="{BBF63DFF-B864-42C4-B5B0-76D7BA0781B1}" dt="2018-11-30T18:33:36.569" v="2363" actId="1076"/>
          <ac:picMkLst>
            <pc:docMk/>
            <pc:sldMk cId="2826247097" sldId="309"/>
            <ac:picMk id="7" creationId="{5F14C382-C47D-4F7D-B32D-92B374AC7DE4}"/>
          </ac:picMkLst>
        </pc:picChg>
        <pc:picChg chg="add del">
          <ac:chgData name="indrajit" userId="5c19c50f3b48410c" providerId="LiveId" clId="{BBF63DFF-B864-42C4-B5B0-76D7BA0781B1}" dt="2018-11-30T18:32:29.765" v="2339" actId="2711"/>
          <ac:picMkLst>
            <pc:docMk/>
            <pc:sldMk cId="2826247097" sldId="309"/>
            <ac:picMk id="8" creationId="{38B56D8A-37BE-4D79-BD2A-4EE9E498577E}"/>
          </ac:picMkLst>
        </pc:picChg>
      </pc:sldChg>
      <pc:sldChg chg="addSp delSp modSp add">
        <pc:chgData name="indrajit" userId="5c19c50f3b48410c" providerId="LiveId" clId="{BBF63DFF-B864-42C4-B5B0-76D7BA0781B1}" dt="2018-11-30T20:32:12.135" v="5436" actId="113"/>
        <pc:sldMkLst>
          <pc:docMk/>
          <pc:sldMk cId="551601771" sldId="310"/>
        </pc:sldMkLst>
        <pc:spChg chg="mod">
          <ac:chgData name="indrajit" userId="5c19c50f3b48410c" providerId="LiveId" clId="{BBF63DFF-B864-42C4-B5B0-76D7BA0781B1}" dt="2018-11-30T20:32:12.135" v="5436" actId="113"/>
          <ac:spMkLst>
            <pc:docMk/>
            <pc:sldMk cId="551601771" sldId="310"/>
            <ac:spMk id="2" creationId="{C6401D04-0FCF-45BE-BE2F-A6DD4E007C10}"/>
          </ac:spMkLst>
        </pc:spChg>
        <pc:spChg chg="add del mod">
          <ac:chgData name="indrajit" userId="5c19c50f3b48410c" providerId="LiveId" clId="{BBF63DFF-B864-42C4-B5B0-76D7BA0781B1}" dt="2018-11-30T18:41:47.736" v="2412" actId="113"/>
          <ac:spMkLst>
            <pc:docMk/>
            <pc:sldMk cId="551601771" sldId="310"/>
            <ac:spMk id="3" creationId="{9BD6C955-A8CD-457D-8723-A41270A15432}"/>
          </ac:spMkLst>
        </pc:spChg>
        <pc:picChg chg="add del mod">
          <ac:chgData name="indrajit" userId="5c19c50f3b48410c" providerId="LiveId" clId="{BBF63DFF-B864-42C4-B5B0-76D7BA0781B1}" dt="2018-11-30T18:41:10.532" v="2411" actId="113"/>
          <ac:picMkLst>
            <pc:docMk/>
            <pc:sldMk cId="551601771" sldId="310"/>
            <ac:picMk id="4" creationId="{812C830C-8F0D-4232-A57A-70DE8903976B}"/>
          </ac:picMkLst>
        </pc:picChg>
        <pc:picChg chg="add mod">
          <ac:chgData name="indrajit" userId="5c19c50f3b48410c" providerId="LiveId" clId="{BBF63DFF-B864-42C4-B5B0-76D7BA0781B1}" dt="2018-11-30T18:42:17.364" v="2459" actId="1076"/>
          <ac:picMkLst>
            <pc:docMk/>
            <pc:sldMk cId="551601771" sldId="310"/>
            <ac:picMk id="5" creationId="{C91E1DBB-5189-4C1B-A7D3-5F248A8DFE87}"/>
          </ac:picMkLst>
        </pc:picChg>
      </pc:sldChg>
      <pc:sldChg chg="addSp delSp modSp add">
        <pc:chgData name="indrajit" userId="5c19c50f3b48410c" providerId="LiveId" clId="{BBF63DFF-B864-42C4-B5B0-76D7BA0781B1}" dt="2018-11-30T20:33:36.862" v="5452" actId="255"/>
        <pc:sldMkLst>
          <pc:docMk/>
          <pc:sldMk cId="2407036158" sldId="311"/>
        </pc:sldMkLst>
        <pc:spChg chg="mod">
          <ac:chgData name="indrajit" userId="5c19c50f3b48410c" providerId="LiveId" clId="{BBF63DFF-B864-42C4-B5B0-76D7BA0781B1}" dt="2018-11-30T20:33:36.862" v="5452" actId="255"/>
          <ac:spMkLst>
            <pc:docMk/>
            <pc:sldMk cId="2407036158" sldId="311"/>
            <ac:spMk id="2" creationId="{02008BFF-ECE8-44D6-B896-5251AAC1C601}"/>
          </ac:spMkLst>
        </pc:spChg>
        <pc:spChg chg="del">
          <ac:chgData name="indrajit" userId="5c19c50f3b48410c" providerId="LiveId" clId="{BBF63DFF-B864-42C4-B5B0-76D7BA0781B1}" dt="2018-11-30T18:44:27.868" v="2472" actId="255"/>
          <ac:spMkLst>
            <pc:docMk/>
            <pc:sldMk cId="2407036158" sldId="311"/>
            <ac:spMk id="3" creationId="{9391EAFF-E5E3-48A5-B56F-9D322E16822F}"/>
          </ac:spMkLst>
        </pc:spChg>
        <pc:picChg chg="add mod">
          <ac:chgData name="indrajit" userId="5c19c50f3b48410c" providerId="LiveId" clId="{BBF63DFF-B864-42C4-B5B0-76D7BA0781B1}" dt="2018-11-30T18:44:59.356" v="2494" actId="14100"/>
          <ac:picMkLst>
            <pc:docMk/>
            <pc:sldMk cId="2407036158" sldId="311"/>
            <ac:picMk id="4" creationId="{BBD97BED-B270-4FC7-9AAC-DDF43628FE8D}"/>
          </ac:picMkLst>
        </pc:picChg>
      </pc:sldChg>
      <pc:sldChg chg="addSp delSp modSp add">
        <pc:chgData name="indrajit" userId="5c19c50f3b48410c" providerId="LiveId" clId="{BBF63DFF-B864-42C4-B5B0-76D7BA0781B1}" dt="2018-12-03T01:16:17.540" v="7532" actId="20577"/>
        <pc:sldMkLst>
          <pc:docMk/>
          <pc:sldMk cId="618586715" sldId="312"/>
        </pc:sldMkLst>
        <pc:spChg chg="mod">
          <ac:chgData name="indrajit" userId="5c19c50f3b48410c" providerId="LiveId" clId="{BBF63DFF-B864-42C4-B5B0-76D7BA0781B1}" dt="2018-11-30T20:33:54.802" v="5455" actId="113"/>
          <ac:spMkLst>
            <pc:docMk/>
            <pc:sldMk cId="618586715" sldId="312"/>
            <ac:spMk id="2" creationId="{FF34CB27-F88C-4FD3-9362-52BAA0EA2D67}"/>
          </ac:spMkLst>
        </pc:spChg>
        <pc:spChg chg="add del mod">
          <ac:chgData name="indrajit" userId="5c19c50f3b48410c" providerId="LiveId" clId="{BBF63DFF-B864-42C4-B5B0-76D7BA0781B1}" dt="2018-12-03T01:16:17.540" v="7532" actId="20577"/>
          <ac:spMkLst>
            <pc:docMk/>
            <pc:sldMk cId="618586715" sldId="312"/>
            <ac:spMk id="3" creationId="{4C377663-0F2C-4943-A75D-8BC22A98AA3E}"/>
          </ac:spMkLst>
        </pc:spChg>
        <pc:picChg chg="add del">
          <ac:chgData name="indrajit" userId="5c19c50f3b48410c" providerId="LiveId" clId="{BBF63DFF-B864-42C4-B5B0-76D7BA0781B1}" dt="2018-11-30T18:46:12.093" v="2497" actId="6549"/>
          <ac:picMkLst>
            <pc:docMk/>
            <pc:sldMk cId="618586715" sldId="312"/>
            <ac:picMk id="4" creationId="{BAC37133-1C03-40AB-801B-7AD36AC1C6AC}"/>
          </ac:picMkLst>
        </pc:picChg>
      </pc:sldChg>
      <pc:sldChg chg="modSp add">
        <pc:chgData name="indrajit" userId="5c19c50f3b48410c" providerId="LiveId" clId="{BBF63DFF-B864-42C4-B5B0-76D7BA0781B1}" dt="2018-11-30T20:35:21.514" v="5466" actId="2711"/>
        <pc:sldMkLst>
          <pc:docMk/>
          <pc:sldMk cId="4134570601" sldId="313"/>
        </pc:sldMkLst>
        <pc:spChg chg="mod">
          <ac:chgData name="indrajit" userId="5c19c50f3b48410c" providerId="LiveId" clId="{BBF63DFF-B864-42C4-B5B0-76D7BA0781B1}" dt="2018-11-30T20:35:10.622" v="5463" actId="20577"/>
          <ac:spMkLst>
            <pc:docMk/>
            <pc:sldMk cId="4134570601" sldId="313"/>
            <ac:spMk id="2" creationId="{CEA9C59F-2124-4033-8142-EA47128258ED}"/>
          </ac:spMkLst>
        </pc:spChg>
        <pc:spChg chg="mod">
          <ac:chgData name="indrajit" userId="5c19c50f3b48410c" providerId="LiveId" clId="{BBF63DFF-B864-42C4-B5B0-76D7BA0781B1}" dt="2018-11-30T20:35:21.514" v="5466" actId="2711"/>
          <ac:spMkLst>
            <pc:docMk/>
            <pc:sldMk cId="4134570601" sldId="313"/>
            <ac:spMk id="3" creationId="{719A5F19-C136-4FDD-AB25-03BE94C55F8A}"/>
          </ac:spMkLst>
        </pc:spChg>
      </pc:sldChg>
      <pc:sldChg chg="addSp modSp add">
        <pc:chgData name="indrajit" userId="5c19c50f3b48410c" providerId="LiveId" clId="{BBF63DFF-B864-42C4-B5B0-76D7BA0781B1}" dt="2018-11-30T20:36:09.722" v="5473" actId="113"/>
        <pc:sldMkLst>
          <pc:docMk/>
          <pc:sldMk cId="866434271" sldId="314"/>
        </pc:sldMkLst>
        <pc:spChg chg="mod">
          <ac:chgData name="indrajit" userId="5c19c50f3b48410c" providerId="LiveId" clId="{BBF63DFF-B864-42C4-B5B0-76D7BA0781B1}" dt="2018-11-30T20:36:09.722" v="5473" actId="113"/>
          <ac:spMkLst>
            <pc:docMk/>
            <pc:sldMk cId="866434271" sldId="314"/>
            <ac:spMk id="2" creationId="{F8C97D15-C4F2-4E17-A722-48E80EE3D9D7}"/>
          </ac:spMkLst>
        </pc:spChg>
        <pc:spChg chg="mod">
          <ac:chgData name="indrajit" userId="5c19c50f3b48410c" providerId="LiveId" clId="{BBF63DFF-B864-42C4-B5B0-76D7BA0781B1}" dt="2018-11-30T20:35:35.234" v="5468" actId="255"/>
          <ac:spMkLst>
            <pc:docMk/>
            <pc:sldMk cId="866434271" sldId="314"/>
            <ac:spMk id="3" creationId="{5877753C-EE34-44E1-9EA7-FBA10E262B08}"/>
          </ac:spMkLst>
        </pc:spChg>
        <pc:picChg chg="add mod">
          <ac:chgData name="indrajit" userId="5c19c50f3b48410c" providerId="LiveId" clId="{BBF63DFF-B864-42C4-B5B0-76D7BA0781B1}" dt="2018-11-30T20:35:57.533" v="5470" actId="1076"/>
          <ac:picMkLst>
            <pc:docMk/>
            <pc:sldMk cId="866434271" sldId="314"/>
            <ac:picMk id="4" creationId="{9D7E3BE7-3B81-40DD-9DB6-359091AA08CE}"/>
          </ac:picMkLst>
        </pc:picChg>
        <pc:picChg chg="add mod">
          <ac:chgData name="indrajit" userId="5c19c50f3b48410c" providerId="LiveId" clId="{BBF63DFF-B864-42C4-B5B0-76D7BA0781B1}" dt="2018-11-30T19:02:07.952" v="2810" actId="1076"/>
          <ac:picMkLst>
            <pc:docMk/>
            <pc:sldMk cId="866434271" sldId="314"/>
            <ac:picMk id="5" creationId="{4643C9CA-D0D7-4628-BC47-FFD323580B6A}"/>
          </ac:picMkLst>
        </pc:picChg>
        <pc:picChg chg="add mod">
          <ac:chgData name="indrajit" userId="5c19c50f3b48410c" providerId="LiveId" clId="{BBF63DFF-B864-42C4-B5B0-76D7BA0781B1}" dt="2018-11-30T19:02:05.968" v="2809" actId="1076"/>
          <ac:picMkLst>
            <pc:docMk/>
            <pc:sldMk cId="866434271" sldId="314"/>
            <ac:picMk id="6" creationId="{080D68B9-477A-412B-9D5D-141A6C15A4A8}"/>
          </ac:picMkLst>
        </pc:picChg>
        <pc:picChg chg="add mod">
          <ac:chgData name="indrajit" userId="5c19c50f3b48410c" providerId="LiveId" clId="{BBF63DFF-B864-42C4-B5B0-76D7BA0781B1}" dt="2018-11-30T20:35:42.376" v="5469" actId="1076"/>
          <ac:picMkLst>
            <pc:docMk/>
            <pc:sldMk cId="866434271" sldId="314"/>
            <ac:picMk id="8" creationId="{0039A9D1-1BEC-4304-9E65-CFB1F0D6B9ED}"/>
          </ac:picMkLst>
        </pc:picChg>
      </pc:sldChg>
      <pc:sldChg chg="addSp delSp modSp add modAnim">
        <pc:chgData name="indrajit" userId="5c19c50f3b48410c" providerId="LiveId" clId="{BBF63DFF-B864-42C4-B5B0-76D7BA0781B1}" dt="2018-11-30T21:50:11.265" v="7342" actId="20577"/>
        <pc:sldMkLst>
          <pc:docMk/>
          <pc:sldMk cId="636564522" sldId="315"/>
        </pc:sldMkLst>
        <pc:spChg chg="mod">
          <ac:chgData name="indrajit" userId="5c19c50f3b48410c" providerId="LiveId" clId="{BBF63DFF-B864-42C4-B5B0-76D7BA0781B1}" dt="2018-11-30T20:36:32.693" v="5477" actId="113"/>
          <ac:spMkLst>
            <pc:docMk/>
            <pc:sldMk cId="636564522" sldId="315"/>
            <ac:spMk id="2" creationId="{3E8FBD51-C4AA-406E-AD73-9CD609E52547}"/>
          </ac:spMkLst>
        </pc:spChg>
        <pc:spChg chg="del">
          <ac:chgData name="indrajit" userId="5c19c50f3b48410c" providerId="LiveId" clId="{BBF63DFF-B864-42C4-B5B0-76D7BA0781B1}" dt="2018-11-30T18:59:11.459" v="2734" actId="20577"/>
          <ac:spMkLst>
            <pc:docMk/>
            <pc:sldMk cId="636564522" sldId="315"/>
            <ac:spMk id="3" creationId="{332499D8-00F7-4D7A-9585-84B5428E25FA}"/>
          </ac:spMkLst>
        </pc:spChg>
        <pc:picChg chg="add mod">
          <ac:chgData name="indrajit" userId="5c19c50f3b48410c" providerId="LiveId" clId="{BBF63DFF-B864-42C4-B5B0-76D7BA0781B1}" dt="2018-11-30T19:02:26.921" v="2812" actId="1076"/>
          <ac:picMkLst>
            <pc:docMk/>
            <pc:sldMk cId="636564522" sldId="315"/>
            <ac:picMk id="4" creationId="{426BC10C-37CC-4408-9597-930479CB5723}"/>
          </ac:picMkLst>
        </pc:picChg>
      </pc:sldChg>
      <pc:sldChg chg="addSp delSp modSp add">
        <pc:chgData name="indrajit" userId="5c19c50f3b48410c" providerId="LiveId" clId="{BBF63DFF-B864-42C4-B5B0-76D7BA0781B1}" dt="2018-11-30T20:36:56.071" v="5479" actId="2711"/>
        <pc:sldMkLst>
          <pc:docMk/>
          <pc:sldMk cId="1980094866" sldId="316"/>
        </pc:sldMkLst>
        <pc:spChg chg="mod">
          <ac:chgData name="indrajit" userId="5c19c50f3b48410c" providerId="LiveId" clId="{BBF63DFF-B864-42C4-B5B0-76D7BA0781B1}" dt="2018-11-30T20:36:56.071" v="5479" actId="2711"/>
          <ac:spMkLst>
            <pc:docMk/>
            <pc:sldMk cId="1980094866" sldId="316"/>
            <ac:spMk id="2" creationId="{097F6C53-2674-47E9-ADE3-E0A3FA9E7332}"/>
          </ac:spMkLst>
        </pc:spChg>
        <pc:spChg chg="del">
          <ac:chgData name="indrajit" userId="5c19c50f3b48410c" providerId="LiveId" clId="{BBF63DFF-B864-42C4-B5B0-76D7BA0781B1}" dt="2018-11-30T19:07:44.012" v="2814" actId="2711"/>
          <ac:spMkLst>
            <pc:docMk/>
            <pc:sldMk cId="1980094866" sldId="316"/>
            <ac:spMk id="3" creationId="{E5983D49-AD9E-4AC0-867D-1217EB07744B}"/>
          </ac:spMkLst>
        </pc:spChg>
        <pc:picChg chg="add mod">
          <ac:chgData name="indrajit" userId="5c19c50f3b48410c" providerId="LiveId" clId="{BBF63DFF-B864-42C4-B5B0-76D7BA0781B1}" dt="2018-11-30T19:08:24.595" v="2825" actId="14100"/>
          <ac:picMkLst>
            <pc:docMk/>
            <pc:sldMk cId="1980094866" sldId="316"/>
            <ac:picMk id="5" creationId="{0B51DD6E-9518-4A50-8128-A065A30C750F}"/>
          </ac:picMkLst>
        </pc:picChg>
      </pc:sldChg>
      <pc:sldChg chg="addSp delSp modSp add">
        <pc:chgData name="indrajit" userId="5c19c50f3b48410c" providerId="LiveId" clId="{BBF63DFF-B864-42C4-B5B0-76D7BA0781B1}" dt="2018-12-03T01:33:41.453" v="7742" actId="14100"/>
        <pc:sldMkLst>
          <pc:docMk/>
          <pc:sldMk cId="2116801102" sldId="317"/>
        </pc:sldMkLst>
        <pc:spChg chg="mod">
          <ac:chgData name="indrajit" userId="5c19c50f3b48410c" providerId="LiveId" clId="{BBF63DFF-B864-42C4-B5B0-76D7BA0781B1}" dt="2018-11-30T20:42:34.011" v="5619" actId="14100"/>
          <ac:spMkLst>
            <pc:docMk/>
            <pc:sldMk cId="2116801102" sldId="317"/>
            <ac:spMk id="2" creationId="{287192DB-DEB4-4930-AF6D-6ED2D4B6437B}"/>
          </ac:spMkLst>
        </pc:spChg>
        <pc:spChg chg="del">
          <ac:chgData name="indrajit" userId="5c19c50f3b48410c" providerId="LiveId" clId="{BBF63DFF-B864-42C4-B5B0-76D7BA0781B1}" dt="2018-11-30T19:37:48.733" v="3079" actId="20577"/>
          <ac:spMkLst>
            <pc:docMk/>
            <pc:sldMk cId="2116801102" sldId="317"/>
            <ac:spMk id="3" creationId="{71831324-049A-4B21-B8F4-3679E184810E}"/>
          </ac:spMkLst>
        </pc:spChg>
        <pc:spChg chg="add mod">
          <ac:chgData name="indrajit" userId="5c19c50f3b48410c" providerId="LiveId" clId="{BBF63DFF-B864-42C4-B5B0-76D7BA0781B1}" dt="2018-12-03T01:33:41.453" v="7742" actId="14100"/>
          <ac:spMkLst>
            <pc:docMk/>
            <pc:sldMk cId="2116801102" sldId="317"/>
            <ac:spMk id="5" creationId="{7224EFA8-7950-4141-80AF-0A0ACD6A1B95}"/>
          </ac:spMkLst>
        </pc:spChg>
        <pc:picChg chg="add mod">
          <ac:chgData name="indrajit" userId="5c19c50f3b48410c" providerId="LiveId" clId="{BBF63DFF-B864-42C4-B5B0-76D7BA0781B1}" dt="2018-12-03T01:33:03.212" v="7737" actId="14100"/>
          <ac:picMkLst>
            <pc:docMk/>
            <pc:sldMk cId="2116801102" sldId="317"/>
            <ac:picMk id="4" creationId="{CB41BEAF-70FC-44F3-800F-BB5C550B0A01}"/>
          </ac:picMkLst>
        </pc:picChg>
      </pc:sldChg>
      <pc:sldChg chg="modSp add">
        <pc:chgData name="indrajit" userId="5c19c50f3b48410c" providerId="LiveId" clId="{BBF63DFF-B864-42C4-B5B0-76D7BA0781B1}" dt="2018-11-30T21:51:17.116" v="7370" actId="20577"/>
        <pc:sldMkLst>
          <pc:docMk/>
          <pc:sldMk cId="1591208855" sldId="318"/>
        </pc:sldMkLst>
        <pc:spChg chg="mod">
          <ac:chgData name="indrajit" userId="5c19c50f3b48410c" providerId="LiveId" clId="{BBF63DFF-B864-42C4-B5B0-76D7BA0781B1}" dt="2018-11-30T20:46:16.769" v="5754" actId="2711"/>
          <ac:spMkLst>
            <pc:docMk/>
            <pc:sldMk cId="1591208855" sldId="318"/>
            <ac:spMk id="2" creationId="{809A96A7-26D1-4E8D-9344-20D4ADC457EA}"/>
          </ac:spMkLst>
        </pc:spChg>
        <pc:spChg chg="mod">
          <ac:chgData name="indrajit" userId="5c19c50f3b48410c" providerId="LiveId" clId="{BBF63DFF-B864-42C4-B5B0-76D7BA0781B1}" dt="2018-11-30T21:51:17.116" v="7370" actId="20577"/>
          <ac:spMkLst>
            <pc:docMk/>
            <pc:sldMk cId="1591208855" sldId="318"/>
            <ac:spMk id="3" creationId="{731905F4-5F16-4C14-899D-A356E80E9D7D}"/>
          </ac:spMkLst>
        </pc:spChg>
      </pc:sldChg>
      <pc:sldChg chg="modSp add">
        <pc:chgData name="indrajit" userId="5c19c50f3b48410c" providerId="LiveId" clId="{BBF63DFF-B864-42C4-B5B0-76D7BA0781B1}" dt="2018-11-30T21:03:36.949" v="6569" actId="14100"/>
        <pc:sldMkLst>
          <pc:docMk/>
          <pc:sldMk cId="3735965612" sldId="319"/>
        </pc:sldMkLst>
        <pc:spChg chg="mod">
          <ac:chgData name="indrajit" userId="5c19c50f3b48410c" providerId="LiveId" clId="{BBF63DFF-B864-42C4-B5B0-76D7BA0781B1}" dt="2018-11-30T21:03:33.590" v="6567" actId="14100"/>
          <ac:spMkLst>
            <pc:docMk/>
            <pc:sldMk cId="3735965612" sldId="319"/>
            <ac:spMk id="2" creationId="{56223F86-AA0A-4214-A369-50306D1DFB30}"/>
          </ac:spMkLst>
        </pc:spChg>
        <pc:spChg chg="mod">
          <ac:chgData name="indrajit" userId="5c19c50f3b48410c" providerId="LiveId" clId="{BBF63DFF-B864-42C4-B5B0-76D7BA0781B1}" dt="2018-11-30T21:03:36.949" v="6569" actId="14100"/>
          <ac:spMkLst>
            <pc:docMk/>
            <pc:sldMk cId="3735965612" sldId="319"/>
            <ac:spMk id="3" creationId="{501739D2-87DC-468A-8856-AF18AB2720A0}"/>
          </ac:spMkLst>
        </pc:spChg>
      </pc:sldChg>
      <pc:sldChg chg="modSp add">
        <pc:chgData name="indrajit" userId="5c19c50f3b48410c" providerId="LiveId" clId="{BBF63DFF-B864-42C4-B5B0-76D7BA0781B1}" dt="2018-11-30T21:37:15.232" v="7152" actId="20577"/>
        <pc:sldMkLst>
          <pc:docMk/>
          <pc:sldMk cId="770934631" sldId="320"/>
        </pc:sldMkLst>
        <pc:spChg chg="mod">
          <ac:chgData name="indrajit" userId="5c19c50f3b48410c" providerId="LiveId" clId="{BBF63DFF-B864-42C4-B5B0-76D7BA0781B1}" dt="2018-11-30T21:14:22.516" v="6626" actId="14100"/>
          <ac:spMkLst>
            <pc:docMk/>
            <pc:sldMk cId="770934631" sldId="320"/>
            <ac:spMk id="2" creationId="{BAE4690C-E631-480F-8ED5-95F99F9083E7}"/>
          </ac:spMkLst>
        </pc:spChg>
        <pc:spChg chg="mod">
          <ac:chgData name="indrajit" userId="5c19c50f3b48410c" providerId="LiveId" clId="{BBF63DFF-B864-42C4-B5B0-76D7BA0781B1}" dt="2018-11-30T21:37:15.232" v="7152" actId="20577"/>
          <ac:spMkLst>
            <pc:docMk/>
            <pc:sldMk cId="770934631" sldId="320"/>
            <ac:spMk id="3" creationId="{7DC1E885-2C1A-44F2-A06E-CF91F208F98E}"/>
          </ac:spMkLst>
        </pc:spChg>
      </pc:sldChg>
      <pc:sldChg chg="modSp add">
        <pc:chgData name="indrajit" userId="5c19c50f3b48410c" providerId="LiveId" clId="{BBF63DFF-B864-42C4-B5B0-76D7BA0781B1}" dt="2018-12-03T01:34:28.535" v="7743" actId="20577"/>
        <pc:sldMkLst>
          <pc:docMk/>
          <pc:sldMk cId="3825484754" sldId="321"/>
        </pc:sldMkLst>
        <pc:spChg chg="mod">
          <ac:chgData name="indrajit" userId="5c19c50f3b48410c" providerId="LiveId" clId="{BBF63DFF-B864-42C4-B5B0-76D7BA0781B1}" dt="2018-11-30T20:47:24.104" v="5772" actId="27636"/>
          <ac:spMkLst>
            <pc:docMk/>
            <pc:sldMk cId="3825484754" sldId="321"/>
            <ac:spMk id="2" creationId="{D17EE8CB-6FD9-43C2-8823-20B055A63DB5}"/>
          </ac:spMkLst>
        </pc:spChg>
        <pc:spChg chg="mod">
          <ac:chgData name="indrajit" userId="5c19c50f3b48410c" providerId="LiveId" clId="{BBF63DFF-B864-42C4-B5B0-76D7BA0781B1}" dt="2018-12-03T01:34:28.535" v="7743" actId="20577"/>
          <ac:spMkLst>
            <pc:docMk/>
            <pc:sldMk cId="3825484754" sldId="321"/>
            <ac:spMk id="3" creationId="{B1058214-96CB-47CA-B3C0-7302F8E68D7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12/3/2018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12/3/2018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289474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dirty="0"/>
              <a:t>	The metabolic defects underlying type 2 diabetes are a triad of insulin resistance, pancreatic cell dysfunction, and impaired hepatic glucose </a:t>
            </a:r>
            <a:r>
              <a:rPr lang="en-US" dirty="0" err="1"/>
              <a:t>production.</a:t>
            </a:r>
            <a:r>
              <a:rPr lang="en-US" sz="1200" kern="1200" dirty="0" err="1">
                <a:solidFill>
                  <a:schemeClr val="tx1"/>
                </a:solidFill>
                <a:effectLst/>
                <a:latin typeface="+mn-lt"/>
                <a:ea typeface="+mn-ea"/>
                <a:cs typeface="+mn-cs"/>
              </a:rPr>
              <a:t>Many</a:t>
            </a:r>
            <a:r>
              <a:rPr lang="en-US" sz="1200" kern="1200" dirty="0">
                <a:solidFill>
                  <a:schemeClr val="tx1"/>
                </a:solidFill>
                <a:effectLst/>
                <a:latin typeface="+mn-lt"/>
                <a:ea typeface="+mn-ea"/>
                <a:cs typeface="+mn-cs"/>
              </a:rPr>
              <a:t> organs play an important role in contributing to insulin resistance and chronic hyperglycemia associated with Type 2 diabetes. Genetic and environmental factors together have also resulted in changes of the genes throughout generations and altered the pathophysiologic mechanism of Type 2 diabetes. Research has shown that some of the genes that are responsible for Type 2 diabetes are those that code for beta-cell mass, beta-cell function, proinsulin and insulin molecular structure, insulin receptors, hepatic synthesis of glucose, glucagon synthesis, and cellular response to insulin stimulation (McCance &amp; </a:t>
            </a:r>
            <a:r>
              <a:rPr lang="en-US" sz="1200" kern="1200" dirty="0" err="1">
                <a:solidFill>
                  <a:schemeClr val="tx1"/>
                </a:solidFill>
                <a:effectLst/>
                <a:latin typeface="+mn-lt"/>
                <a:ea typeface="+mn-ea"/>
                <a:cs typeface="+mn-cs"/>
              </a:rPr>
              <a:t>Huether</a:t>
            </a:r>
            <a:r>
              <a:rPr lang="en-US" sz="1200" kern="1200" dirty="0">
                <a:solidFill>
                  <a:schemeClr val="tx1"/>
                </a:solidFill>
                <a:effectLst/>
                <a:latin typeface="+mn-lt"/>
                <a:ea typeface="+mn-ea"/>
                <a:cs typeface="+mn-cs"/>
              </a:rPr>
              <a:t>, 2014). People who undergo genetic changes to beta cell dysfunction develop Type 2 diabetes.</a:t>
            </a:r>
          </a:p>
          <a:p>
            <a:pPr hangingPunct="0"/>
            <a:r>
              <a:rPr lang="en-US" sz="1200" kern="1200" dirty="0">
                <a:solidFill>
                  <a:schemeClr val="tx1"/>
                </a:solidFill>
                <a:effectLst/>
                <a:latin typeface="+mn-lt"/>
                <a:ea typeface="+mn-ea"/>
                <a:cs typeface="+mn-cs"/>
              </a:rPr>
              <a:t>    	 Insulin is a polypeptide, produced by the islet of Langerhans located in the pancreas, that allows glucose circulating in the blood to enter the body’s cells. Without insulin glucose is unable to enter the cell, which deprives the cell of energy to carry out basic cellular functions, which leads to systemic repercussions. Changes in the insulin signaling pathway like changes in insulin molecule, high amounts of insulin antagonists, insulin receptor downregulation, abnormal or decreased activation of post receptor kinases, and changes in glucose transporter proteins lead to insulin resistance (Wilcox, 2005). Obesity also plays a major role in insulin resistance through a different mechanism: adipose tissue which produces adipokines. In obese people, peroxisome proliferator-activated receptor gamma is expressed more in adipose cells leading to increased serum levels of leptin and resistin and decreased levels of adiponectin. These changes in adipokines does affect the hypothalamic and pancreatic function and on the tissues. Increased levels of serum fatty acids and intracellular deposits of triglycerides and cholesterol in obese people lead to certain changes that interfere with intracellular insulin signaling, reduced tissue response to insulin, and further changes in insulin incretin and glucagon secretion, and the promotion of inflammation.  </a:t>
            </a:r>
          </a:p>
          <a:p>
            <a:pPr hangingPunct="0"/>
            <a:r>
              <a:rPr lang="en-US" sz="1200" kern="1200">
                <a:solidFill>
                  <a:schemeClr val="tx1"/>
                </a:solidFill>
                <a:effectLst/>
                <a:latin typeface="+mn-lt"/>
                <a:ea typeface="+mn-ea"/>
                <a:cs typeface="+mn-cs"/>
              </a:rPr>
              <a:t>	Inflammatory </a:t>
            </a:r>
            <a:r>
              <a:rPr lang="en-US" sz="1200" kern="1200" dirty="0">
                <a:solidFill>
                  <a:schemeClr val="tx1"/>
                </a:solidFill>
                <a:effectLst/>
                <a:latin typeface="+mn-lt"/>
                <a:ea typeface="+mn-ea"/>
                <a:cs typeface="+mn-cs"/>
              </a:rPr>
              <a:t>cytokines like TNF-α, IL-6 are released from intra-abdominal adipocytes through post receptor mechanisms which induce insulin resistance and leads to the development of fatty liver, atherosclerosis, and dyslipidemia. In skeletal muscle and hepatocytes, changes in oxidative phosphorylation in cellular mitochondria results in insulin resistance. Obesity is also related to hyperinsulinemia and reduced insulin receptor density.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125409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938"/>
            <a:r>
              <a:rPr lang="en-US" dirty="0">
                <a:ea typeface="Geneva"/>
                <a:cs typeface="Geneva"/>
              </a:rPr>
              <a:t>Blood glucose levels are impacted in a variety of ways.  </a:t>
            </a:r>
          </a:p>
          <a:p>
            <a:pPr defTabSz="896938"/>
            <a:r>
              <a:rPr lang="en-US" dirty="0">
                <a:ea typeface="Geneva"/>
                <a:cs typeface="Geneva"/>
              </a:rPr>
              <a:t>Overnight and between meals, the brain (and nervous system) are obligate glucose consumers.  Constancy of glycemia is maintained by hepatic glucose production, which is modulated by insulin, which restrains glucose production.  With consumption of meals, glucose is absorbed from the intestine.  </a:t>
            </a:r>
          </a:p>
          <a:p>
            <a:pPr defTabSz="896938"/>
            <a:r>
              <a:rPr lang="en-US" dirty="0">
                <a:ea typeface="Geneva"/>
                <a:cs typeface="Geneva"/>
              </a:rPr>
              <a:t>Muscle is responsible for over 80% of postprandial glucose (PPG) uptake and utilization.  Muscle and adipose tissue glucose uptake are stimulated by insulin.  Thus, insulin is the principal regulator of blood glucose levels.</a:t>
            </a:r>
          </a:p>
          <a:p>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44757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Elevated Blood Glucose</a:t>
            </a:r>
          </a:p>
          <a:p>
            <a:r>
              <a:rPr lang="en-US" dirty="0"/>
              <a:t>3P’s</a:t>
            </a:r>
          </a:p>
          <a:p>
            <a:pPr lvl="1"/>
            <a:r>
              <a:rPr lang="en-US" dirty="0"/>
              <a:t>Polyuria</a:t>
            </a:r>
          </a:p>
          <a:p>
            <a:pPr lvl="1"/>
            <a:r>
              <a:rPr lang="en-US" dirty="0"/>
              <a:t>Polydipsia</a:t>
            </a:r>
          </a:p>
          <a:p>
            <a:pPr lvl="1"/>
            <a:r>
              <a:rPr lang="en-US" dirty="0"/>
              <a:t>Polyphagia</a:t>
            </a:r>
          </a:p>
          <a:p>
            <a:r>
              <a:rPr lang="en-US" dirty="0"/>
              <a:t>Fatigue</a:t>
            </a:r>
          </a:p>
          <a:p>
            <a:r>
              <a:rPr lang="en-US" dirty="0"/>
              <a:t>Headaches</a:t>
            </a:r>
          </a:p>
          <a:p>
            <a:r>
              <a:rPr lang="en-US" dirty="0"/>
              <a:t>Blurry Vision</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312517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28990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183580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12/3/2018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12/3/2018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12/3/2018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12/3/2018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12/3/2018</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t>12/3/2018</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12/3/2018</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12/3/2018</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12/3/2018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12/3/2018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12/3/2018</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3235" y="165020"/>
            <a:ext cx="6038470" cy="1616646"/>
          </a:xfrm>
        </p:spPr>
        <p:txBody>
          <a:bodyPr>
            <a:normAutofit fontScale="90000"/>
          </a:bodyPr>
          <a:lstStyle/>
          <a:p>
            <a:r>
              <a:rPr lang="en-US" dirty="0">
                <a:latin typeface="Book Antiqua" panose="02040602050305030304" pitchFamily="18" charset="0"/>
              </a:rPr>
              <a:t>CASE PRESENTATION</a:t>
            </a:r>
            <a:endParaRPr lang="en-US" dirty="0"/>
          </a:p>
        </p:txBody>
      </p:sp>
      <p:sp>
        <p:nvSpPr>
          <p:cNvPr id="5" name="Subtitle 4"/>
          <p:cNvSpPr>
            <a:spLocks noGrp="1"/>
          </p:cNvSpPr>
          <p:nvPr>
            <p:ph type="subTitle" idx="1"/>
          </p:nvPr>
        </p:nvSpPr>
        <p:spPr>
          <a:xfrm>
            <a:off x="6095999" y="1960774"/>
            <a:ext cx="5216165" cy="2154025"/>
          </a:xfrm>
        </p:spPr>
        <p:txBody>
          <a:bodyPr>
            <a:normAutofit fontScale="77500" lnSpcReduction="20000"/>
          </a:bodyPr>
          <a:lstStyle/>
          <a:p>
            <a:r>
              <a:rPr lang="en-US" b="1" dirty="0">
                <a:latin typeface="Book Antiqua" panose="02040602050305030304" pitchFamily="18" charset="0"/>
              </a:rPr>
              <a:t>THE INTEGRATIVE CARE OF A PATIENT WITH TYPE II DIABETES MELLITUS</a:t>
            </a:r>
          </a:p>
        </p:txBody>
      </p:sp>
      <p:sp>
        <p:nvSpPr>
          <p:cNvPr id="4" name="TextBox 3">
            <a:extLst>
              <a:ext uri="{FF2B5EF4-FFF2-40B4-BE49-F238E27FC236}">
                <a16:creationId xmlns:a16="http://schemas.microsoft.com/office/drawing/2014/main" id="{7AACE570-3309-4DFD-B999-1D457D1E7C04}"/>
              </a:ext>
            </a:extLst>
          </p:cNvPr>
          <p:cNvSpPr txBox="1"/>
          <p:nvPr/>
        </p:nvSpPr>
        <p:spPr>
          <a:xfrm>
            <a:off x="5816338" y="5188225"/>
            <a:ext cx="4142671" cy="923330"/>
          </a:xfrm>
          <a:prstGeom prst="rect">
            <a:avLst/>
          </a:prstGeom>
          <a:noFill/>
        </p:spPr>
        <p:txBody>
          <a:bodyPr wrap="square" rtlCol="0">
            <a:spAutoFit/>
          </a:bodyPr>
          <a:lstStyle/>
          <a:p>
            <a:pPr algn="ctr"/>
            <a:r>
              <a:rPr lang="en-US" dirty="0"/>
              <a:t>Pushpa Sengupta </a:t>
            </a:r>
          </a:p>
          <a:p>
            <a:pPr algn="ctr"/>
            <a:r>
              <a:rPr lang="en-US" dirty="0"/>
              <a:t>CSUSM</a:t>
            </a:r>
          </a:p>
          <a:p>
            <a:pPr algn="ctr"/>
            <a:r>
              <a:rPr lang="en-US" dirty="0"/>
              <a:t>MSN Cohort-9</a:t>
            </a:r>
          </a:p>
        </p:txBody>
      </p:sp>
      <p:pic>
        <p:nvPicPr>
          <p:cNvPr id="11" name="Picture 10" descr="A picture containing object&#10;&#10;Description generated with high confidence">
            <a:extLst>
              <a:ext uri="{FF2B5EF4-FFF2-40B4-BE49-F238E27FC236}">
                <a16:creationId xmlns:a16="http://schemas.microsoft.com/office/drawing/2014/main" id="{706A20EB-5220-4736-B310-C2E6269593AF}"/>
              </a:ext>
            </a:extLst>
          </p:cNvPr>
          <p:cNvPicPr>
            <a:picLocks noChangeAspect="1"/>
          </p:cNvPicPr>
          <p:nvPr/>
        </p:nvPicPr>
        <p:blipFill>
          <a:blip r:embed="rId2"/>
          <a:stretch>
            <a:fillRect/>
          </a:stretch>
        </p:blipFill>
        <p:spPr>
          <a:xfrm>
            <a:off x="-1" y="735497"/>
            <a:ext cx="5816339" cy="6261652"/>
          </a:xfrm>
          <a:prstGeom prst="rect">
            <a:avLst/>
          </a:prstGeom>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E6B0-E223-45F2-90EF-137636F5A9A0}"/>
              </a:ext>
            </a:extLst>
          </p:cNvPr>
          <p:cNvSpPr>
            <a:spLocks noGrp="1"/>
          </p:cNvSpPr>
          <p:nvPr>
            <p:ph type="title"/>
          </p:nvPr>
        </p:nvSpPr>
        <p:spPr>
          <a:xfrm>
            <a:off x="1529135" y="78911"/>
            <a:ext cx="9133730" cy="750649"/>
          </a:xfrm>
        </p:spPr>
        <p:txBody>
          <a:bodyPr>
            <a:normAutofit/>
          </a:bodyPr>
          <a:lstStyle/>
          <a:p>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Risk Factors</a:t>
            </a:r>
          </a:p>
        </p:txBody>
      </p:sp>
      <p:pic>
        <p:nvPicPr>
          <p:cNvPr id="4" name="Content Placeholder 3" descr="FL_diabetes_at%20riskWEBLG.png">
            <a:extLst>
              <a:ext uri="{FF2B5EF4-FFF2-40B4-BE49-F238E27FC236}">
                <a16:creationId xmlns:a16="http://schemas.microsoft.com/office/drawing/2014/main" id="{8D015C04-D55F-4824-B5A1-876373444EC4}"/>
              </a:ext>
            </a:extLst>
          </p:cNvPr>
          <p:cNvPicPr>
            <a:picLocks noGrp="1" noChangeAspect="1"/>
          </p:cNvPicPr>
          <p:nvPr>
            <p:ph idx="1"/>
          </p:nvPr>
        </p:nvPicPr>
        <p:blipFill>
          <a:blip r:embed="rId3" cstate="print"/>
          <a:stretch>
            <a:fillRect/>
          </a:stretch>
        </p:blipFill>
        <p:spPr>
          <a:xfrm>
            <a:off x="6607404" y="78912"/>
            <a:ext cx="5508396" cy="1392080"/>
          </a:xfrm>
          <a:prstGeom prst="rect">
            <a:avLst/>
          </a:prstGeom>
        </p:spPr>
      </p:pic>
      <p:pic>
        <p:nvPicPr>
          <p:cNvPr id="5" name="Picture 4" descr="What-causes-diabetes.png">
            <a:extLst>
              <a:ext uri="{FF2B5EF4-FFF2-40B4-BE49-F238E27FC236}">
                <a16:creationId xmlns:a16="http://schemas.microsoft.com/office/drawing/2014/main" id="{7BD7FA1B-6C06-418D-89BA-7ED1BE1A9DA4}"/>
              </a:ext>
            </a:extLst>
          </p:cNvPr>
          <p:cNvPicPr>
            <a:picLocks noChangeAspect="1"/>
          </p:cNvPicPr>
          <p:nvPr/>
        </p:nvPicPr>
        <p:blipFill>
          <a:blip r:embed="rId4" cstate="print"/>
          <a:stretch>
            <a:fillRect/>
          </a:stretch>
        </p:blipFill>
        <p:spPr>
          <a:xfrm>
            <a:off x="195187" y="1036948"/>
            <a:ext cx="5677711" cy="5521788"/>
          </a:xfrm>
          <a:prstGeom prst="rect">
            <a:avLst/>
          </a:prstGeom>
        </p:spPr>
      </p:pic>
      <p:sp>
        <p:nvSpPr>
          <p:cNvPr id="6" name="Rectangle 5">
            <a:extLst>
              <a:ext uri="{FF2B5EF4-FFF2-40B4-BE49-F238E27FC236}">
                <a16:creationId xmlns:a16="http://schemas.microsoft.com/office/drawing/2014/main" id="{5AAB47B6-77A5-4FD6-8326-90C3A2B71B9D}"/>
              </a:ext>
            </a:extLst>
          </p:cNvPr>
          <p:cNvSpPr/>
          <p:nvPr/>
        </p:nvSpPr>
        <p:spPr>
          <a:xfrm>
            <a:off x="6096000" y="1659118"/>
            <a:ext cx="4817166" cy="440120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More ADA Risk Factors:</a:t>
            </a:r>
          </a:p>
          <a:p>
            <a:endParaRPr lang="en-US" sz="2800" dirty="0">
              <a:latin typeface="Times New Roman" panose="02020603050405020304" pitchFamily="18" charset="0"/>
              <a:cs typeface="Times New Roman" panose="02020603050405020304" pitchFamily="18" charset="0"/>
            </a:endParaRPr>
          </a:p>
          <a:p>
            <a:pPr>
              <a:buFont typeface="Wingdings" pitchFamily="2" charset="2"/>
              <a:buChar char="ü"/>
            </a:pPr>
            <a:r>
              <a:rPr lang="en-US" sz="2800" dirty="0">
                <a:latin typeface="Times New Roman" panose="02020603050405020304" pitchFamily="18" charset="0"/>
                <a:cs typeface="Times New Roman" panose="02020603050405020304" pitchFamily="18" charset="0"/>
              </a:rPr>
              <a:t>&gt;45 years of age</a:t>
            </a:r>
          </a:p>
          <a:p>
            <a:pPr>
              <a:buFont typeface="Wingdings" pitchFamily="2" charset="2"/>
              <a:buChar char="ü"/>
            </a:pPr>
            <a:r>
              <a:rPr lang="en-US" sz="2800" dirty="0">
                <a:latin typeface="Times New Roman" panose="02020603050405020304" pitchFamily="18" charset="0"/>
                <a:cs typeface="Times New Roman" panose="02020603050405020304" pitchFamily="18" charset="0"/>
              </a:rPr>
              <a:t>Parent or sibling with diabetes</a:t>
            </a:r>
          </a:p>
          <a:p>
            <a:pPr>
              <a:buFont typeface="Wingdings" pitchFamily="2" charset="2"/>
              <a:buChar char="ü"/>
            </a:pPr>
            <a:r>
              <a:rPr lang="en-US" sz="2800" dirty="0">
                <a:latin typeface="Times New Roman" panose="02020603050405020304" pitchFamily="18" charset="0"/>
                <a:cs typeface="Times New Roman" panose="02020603050405020304" pitchFamily="18" charset="0"/>
              </a:rPr>
              <a:t> African American, American Indian, Hispanic/Latino, Asian American, or Pacific Islander </a:t>
            </a:r>
          </a:p>
          <a:p>
            <a:pPr>
              <a:buFont typeface="Wingdings" pitchFamily="2" charset="2"/>
              <a:buChar char="ü"/>
            </a:pPr>
            <a:r>
              <a:rPr lang="en-US" sz="2800" dirty="0">
                <a:latin typeface="Times New Roman" panose="02020603050405020304" pitchFamily="18" charset="0"/>
                <a:cs typeface="Times New Roman" panose="02020603050405020304" pitchFamily="18" charset="0"/>
              </a:rPr>
              <a:t>Had Gestational Diabetes</a:t>
            </a:r>
          </a:p>
          <a:p>
            <a:pPr>
              <a:buFont typeface="Wingdings" pitchFamily="2" charset="2"/>
              <a:buChar char="ü"/>
            </a:pPr>
            <a:r>
              <a:rPr lang="en-US" sz="2800" dirty="0">
                <a:latin typeface="Times New Roman" panose="02020603050405020304" pitchFamily="18" charset="0"/>
                <a:cs typeface="Times New Roman" panose="02020603050405020304" pitchFamily="18" charset="0"/>
              </a:rPr>
              <a:t>Delivered &gt;9 pound </a:t>
            </a:r>
          </a:p>
          <a:p>
            <a:pPr>
              <a:buFont typeface="Wingdings" pitchFamily="2" charset="2"/>
              <a:buChar char="ü"/>
            </a:pPr>
            <a:r>
              <a:rPr lang="en-US" sz="2800" dirty="0">
                <a:latin typeface="Times New Roman" panose="02020603050405020304" pitchFamily="18" charset="0"/>
                <a:cs typeface="Times New Roman" panose="02020603050405020304" pitchFamily="18" charset="0"/>
              </a:rPr>
              <a:t>Polycystic ovarian disease</a:t>
            </a:r>
          </a:p>
        </p:txBody>
      </p:sp>
    </p:spTree>
    <p:extLst>
      <p:ext uri="{BB962C8B-B14F-4D97-AF65-F5344CB8AC3E}">
        <p14:creationId xmlns:p14="http://schemas.microsoft.com/office/powerpoint/2010/main" val="74715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4706-8AFA-4E07-89D0-211DA5D5CA3E}"/>
              </a:ext>
            </a:extLst>
          </p:cNvPr>
          <p:cNvSpPr>
            <a:spLocks noGrp="1"/>
          </p:cNvSpPr>
          <p:nvPr>
            <p:ph type="title"/>
          </p:nvPr>
        </p:nvSpPr>
        <p:spPr>
          <a:xfrm>
            <a:off x="1524000" y="78910"/>
            <a:ext cx="9133730" cy="863770"/>
          </a:xfrm>
        </p:spPr>
        <p:txBody>
          <a:bodyPr>
            <a:normAutofit/>
          </a:bodyPr>
          <a:lstStyle/>
          <a:p>
            <a:pPr algn="ctr"/>
            <a:r>
              <a:rPr lang="en-US" sz="2800" b="1" dirty="0">
                <a:latin typeface="Times New Roman" panose="02020603050405020304" pitchFamily="18" charset="0"/>
                <a:cs typeface="Times New Roman" panose="02020603050405020304" pitchFamily="18" charset="0"/>
              </a:rPr>
              <a:t>Pathophysiology</a:t>
            </a:r>
          </a:p>
        </p:txBody>
      </p:sp>
      <p:pic>
        <p:nvPicPr>
          <p:cNvPr id="4" name="Content Placeholder 3" descr="insulin.jpg">
            <a:extLst>
              <a:ext uri="{FF2B5EF4-FFF2-40B4-BE49-F238E27FC236}">
                <a16:creationId xmlns:a16="http://schemas.microsoft.com/office/drawing/2014/main" id="{B070207D-63FE-40DA-9F37-6D2FDE0787F6}"/>
              </a:ext>
            </a:extLst>
          </p:cNvPr>
          <p:cNvPicPr>
            <a:picLocks noGrp="1" noChangeAspect="1"/>
          </p:cNvPicPr>
          <p:nvPr>
            <p:ph idx="1"/>
          </p:nvPr>
        </p:nvPicPr>
        <p:blipFill rotWithShape="1">
          <a:blip r:embed="rId3" cstate="print"/>
          <a:srcRect r="-2" b="4420"/>
          <a:stretch/>
        </p:blipFill>
        <p:spPr>
          <a:xfrm>
            <a:off x="1672884" y="1505657"/>
            <a:ext cx="4624221" cy="4508644"/>
          </a:xfrm>
          <a:prstGeom prst="rect">
            <a:avLst/>
          </a:prstGeom>
        </p:spPr>
      </p:pic>
      <p:sp>
        <p:nvSpPr>
          <p:cNvPr id="5" name="Rectangle 4">
            <a:extLst>
              <a:ext uri="{FF2B5EF4-FFF2-40B4-BE49-F238E27FC236}">
                <a16:creationId xmlns:a16="http://schemas.microsoft.com/office/drawing/2014/main" id="{CE29E72E-B123-47E2-9E32-C559AC21108C}"/>
              </a:ext>
            </a:extLst>
          </p:cNvPr>
          <p:cNvSpPr/>
          <p:nvPr/>
        </p:nvSpPr>
        <p:spPr>
          <a:xfrm>
            <a:off x="6391373" y="1505657"/>
            <a:ext cx="4345757" cy="5201424"/>
          </a:xfrm>
          <a:prstGeom prst="rect">
            <a:avLst/>
          </a:prstGeom>
        </p:spPr>
        <p:txBody>
          <a:bodyPr wrap="square">
            <a:spAutoFit/>
          </a:bodyPr>
          <a:lstStyle/>
          <a:p>
            <a:r>
              <a:rPr lang="en-US" sz="2800" dirty="0">
                <a:latin typeface="Times New Roman" panose="02020603050405020304" pitchFamily="18" charset="0"/>
                <a:ea typeface="ＭＳ Ｐゴシック"/>
                <a:cs typeface="Times New Roman" panose="02020603050405020304" pitchFamily="18" charset="0"/>
              </a:rPr>
              <a:t>Insulin</a:t>
            </a:r>
          </a:p>
          <a:p>
            <a:endParaRPr lang="en-US" sz="2800" dirty="0">
              <a:latin typeface="Times New Roman" panose="02020603050405020304" pitchFamily="18" charset="0"/>
              <a:ea typeface="ＭＳ Ｐゴシック"/>
              <a:cs typeface="Times New Roman" panose="02020603050405020304" pitchFamily="18" charset="0"/>
            </a:endParaRPr>
          </a:p>
          <a:p>
            <a:pPr marL="800100" lvl="1" indent="-342900">
              <a:buFont typeface="Arial" panose="020B0604020202020204" pitchFamily="34" charset="0"/>
              <a:buChar char="•"/>
            </a:pPr>
            <a:r>
              <a:rPr lang="en-US" sz="2800" dirty="0">
                <a:latin typeface="Times New Roman" panose="02020603050405020304" pitchFamily="18" charset="0"/>
                <a:ea typeface="ＭＳ Ｐゴシック"/>
                <a:cs typeface="Times New Roman" panose="02020603050405020304" pitchFamily="18" charset="0"/>
              </a:rPr>
              <a:t>Promotes glucose transport from bloodstream across cell membrane to cytoplasm of cell.</a:t>
            </a:r>
          </a:p>
          <a:p>
            <a:pPr lvl="1"/>
            <a:endParaRPr lang="en-US" sz="2800" dirty="0">
              <a:latin typeface="Times New Roman" panose="02020603050405020304" pitchFamily="18" charset="0"/>
              <a:ea typeface="ＭＳ Ｐゴシック"/>
              <a:cs typeface="Times New Roman" panose="02020603050405020304" pitchFamily="18" charset="0"/>
            </a:endParaRPr>
          </a:p>
          <a:p>
            <a:pPr marL="800100" lvl="1" indent="-342900">
              <a:buFont typeface="Arial" panose="020B0604020202020204" pitchFamily="34" charset="0"/>
              <a:buChar char="•"/>
            </a:pPr>
            <a:r>
              <a:rPr lang="en-US" sz="2800" dirty="0">
                <a:latin typeface="Times New Roman" panose="02020603050405020304" pitchFamily="18" charset="0"/>
                <a:ea typeface="ＭＳ Ｐゴシック"/>
                <a:cs typeface="Times New Roman" panose="02020603050405020304" pitchFamily="18" charset="0"/>
              </a:rPr>
              <a:t>Decreases glucose in the bloodstream</a:t>
            </a:r>
          </a:p>
          <a:p>
            <a:pPr lvl="2"/>
            <a:endParaRPr lang="en-US" sz="2800" dirty="0">
              <a:latin typeface="Times New Roman" panose="02020603050405020304" pitchFamily="18" charset="0"/>
              <a:ea typeface="ＭＳ Ｐゴシック"/>
              <a:cs typeface="Times New Roman" panose="02020603050405020304" pitchFamily="18" charset="0"/>
            </a:endParaRPr>
          </a:p>
          <a:p>
            <a:pPr lvl="2"/>
            <a:endParaRPr lang="en-US" sz="2400" dirty="0">
              <a:latin typeface="Book Antiqua" panose="02040602050305030304" pitchFamily="18" charset="0"/>
            </a:endParaRPr>
          </a:p>
        </p:txBody>
      </p:sp>
    </p:spTree>
    <p:extLst>
      <p:ext uri="{BB962C8B-B14F-4D97-AF65-F5344CB8AC3E}">
        <p14:creationId xmlns:p14="http://schemas.microsoft.com/office/powerpoint/2010/main" val="228693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51BB-C1D8-415E-A2F1-2562755DBBC4}"/>
              </a:ext>
            </a:extLst>
          </p:cNvPr>
          <p:cNvSpPr>
            <a:spLocks noGrp="1"/>
          </p:cNvSpPr>
          <p:nvPr>
            <p:ph type="title"/>
          </p:nvPr>
        </p:nvSpPr>
        <p:spPr>
          <a:xfrm>
            <a:off x="1524000" y="78910"/>
            <a:ext cx="9133730" cy="826063"/>
          </a:xfrm>
        </p:spPr>
        <p:txBody>
          <a:bodyPr>
            <a:normAutofit/>
          </a:bodyPr>
          <a:lstStyle/>
          <a:p>
            <a:pPr algn="ctr"/>
            <a:r>
              <a:rPr lang="en-US" sz="2800" b="1" dirty="0">
                <a:latin typeface="Times New Roman" panose="02020603050405020304" pitchFamily="18" charset="0"/>
                <a:cs typeface="Times New Roman" panose="02020603050405020304" pitchFamily="18" charset="0"/>
              </a:rPr>
              <a:t>Pathophysiology</a:t>
            </a:r>
          </a:p>
        </p:txBody>
      </p:sp>
      <p:pic>
        <p:nvPicPr>
          <p:cNvPr id="7" name="Content Placeholder 6" descr="image004.gif">
            <a:extLst>
              <a:ext uri="{FF2B5EF4-FFF2-40B4-BE49-F238E27FC236}">
                <a16:creationId xmlns:a16="http://schemas.microsoft.com/office/drawing/2014/main" id="{5F14C382-C47D-4F7D-B32D-92B374AC7DE4}"/>
              </a:ext>
            </a:extLst>
          </p:cNvPr>
          <p:cNvPicPr>
            <a:picLocks noGrp="1" noChangeAspect="1"/>
          </p:cNvPicPr>
          <p:nvPr>
            <p:ph idx="1"/>
          </p:nvPr>
        </p:nvPicPr>
        <p:blipFill>
          <a:blip r:embed="rId2" cstate="print"/>
          <a:stretch>
            <a:fillRect/>
          </a:stretch>
        </p:blipFill>
        <p:spPr>
          <a:xfrm>
            <a:off x="386499" y="1321761"/>
            <a:ext cx="5467546" cy="4911365"/>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9" name="Rectangle 8">
            <a:extLst>
              <a:ext uri="{FF2B5EF4-FFF2-40B4-BE49-F238E27FC236}">
                <a16:creationId xmlns:a16="http://schemas.microsoft.com/office/drawing/2014/main" id="{62011F1E-8647-42E7-B122-F32A27EEBF2F}"/>
              </a:ext>
            </a:extLst>
          </p:cNvPr>
          <p:cNvSpPr/>
          <p:nvPr/>
        </p:nvSpPr>
        <p:spPr>
          <a:xfrm>
            <a:off x="6096000" y="1404594"/>
            <a:ext cx="5093616" cy="3849772"/>
          </a:xfrm>
          <a:prstGeom prst="rect">
            <a:avLst/>
          </a:prstGeom>
        </p:spPr>
        <p:txBody>
          <a:bodyPr wrap="square">
            <a:spAutoFit/>
          </a:bodyPr>
          <a:lstStyle/>
          <a:p>
            <a:pPr>
              <a:lnSpc>
                <a:spcPct val="110000"/>
              </a:lnSpc>
            </a:pPr>
            <a:r>
              <a:rPr lang="en-US" sz="2800" dirty="0">
                <a:latin typeface="Times New Roman" panose="02020603050405020304" pitchFamily="18" charset="0"/>
                <a:ea typeface="ＭＳ Ｐゴシック"/>
                <a:cs typeface="Times New Roman" panose="02020603050405020304" pitchFamily="18" charset="0"/>
              </a:rPr>
              <a:t>Insulin</a:t>
            </a:r>
          </a:p>
          <a:p>
            <a:pPr marL="800100" lvl="1" indent="-342900">
              <a:lnSpc>
                <a:spcPct val="110000"/>
              </a:lnSpc>
              <a:buFont typeface="Wingdings" panose="05000000000000000000" pitchFamily="2" charset="2"/>
              <a:buChar char="§"/>
            </a:pPr>
            <a:r>
              <a:rPr lang="en-US" sz="2800" dirty="0">
                <a:latin typeface="Times New Roman" panose="02020603050405020304" pitchFamily="18" charset="0"/>
                <a:ea typeface="ＭＳ Ｐゴシック"/>
                <a:cs typeface="Times New Roman" panose="02020603050405020304" pitchFamily="18" charset="0"/>
              </a:rPr>
              <a:t>↑ insulin after a meal</a:t>
            </a:r>
          </a:p>
          <a:p>
            <a:pPr lvl="2">
              <a:lnSpc>
                <a:spcPct val="110000"/>
              </a:lnSpc>
            </a:pPr>
            <a:r>
              <a:rPr lang="en-US" sz="2800" dirty="0">
                <a:latin typeface="Times New Roman" panose="02020603050405020304" pitchFamily="18" charset="0"/>
                <a:ea typeface="ＭＳ Ｐゴシック"/>
                <a:cs typeface="Times New Roman" panose="02020603050405020304" pitchFamily="18" charset="0"/>
              </a:rPr>
              <a:t>Stimulates storage of glucose as glycogen in liver and muscle</a:t>
            </a:r>
          </a:p>
          <a:p>
            <a:pPr marL="1371600" lvl="2" indent="-457200">
              <a:lnSpc>
                <a:spcPct val="110000"/>
              </a:lnSpc>
              <a:buFont typeface="Wingdings" panose="05000000000000000000" pitchFamily="2" charset="2"/>
              <a:buChar char="§"/>
            </a:pPr>
            <a:r>
              <a:rPr lang="en-US" sz="2800" dirty="0">
                <a:latin typeface="Times New Roman" panose="02020603050405020304" pitchFamily="18" charset="0"/>
                <a:ea typeface="ＭＳ Ｐゴシック"/>
                <a:cs typeface="Times New Roman" panose="02020603050405020304" pitchFamily="18" charset="0"/>
              </a:rPr>
              <a:t>Inhibits gluconeogenesis</a:t>
            </a:r>
          </a:p>
          <a:p>
            <a:pPr marL="1257300" lvl="2" indent="-342900">
              <a:lnSpc>
                <a:spcPct val="110000"/>
              </a:lnSpc>
              <a:buFont typeface="Wingdings" panose="05000000000000000000" pitchFamily="2" charset="2"/>
              <a:buChar char="§"/>
            </a:pPr>
            <a:r>
              <a:rPr lang="en-US" sz="2800" dirty="0">
                <a:latin typeface="Times New Roman" panose="02020603050405020304" pitchFamily="18" charset="0"/>
                <a:ea typeface="ＭＳ Ｐゴシック"/>
                <a:cs typeface="Times New Roman" panose="02020603050405020304" pitchFamily="18" charset="0"/>
              </a:rPr>
              <a:t>Enhances fat deposition</a:t>
            </a:r>
          </a:p>
          <a:p>
            <a:pPr marL="1257300" lvl="2" indent="-342900">
              <a:lnSpc>
                <a:spcPct val="110000"/>
              </a:lnSpc>
              <a:buFont typeface="Wingdings" panose="05000000000000000000" pitchFamily="2" charset="2"/>
              <a:buChar char="§"/>
            </a:pPr>
            <a:r>
              <a:rPr lang="en-US" sz="2800" dirty="0">
                <a:latin typeface="Times New Roman" panose="02020603050405020304" pitchFamily="18" charset="0"/>
                <a:ea typeface="ＭＳ Ｐゴシック"/>
                <a:cs typeface="Times New Roman" panose="02020603050405020304" pitchFamily="18" charset="0"/>
              </a:rPr>
              <a:t>↑ protein synthesis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24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1D04-0FCF-45BE-BE2F-A6DD4E007C10}"/>
              </a:ext>
            </a:extLst>
          </p:cNvPr>
          <p:cNvSpPr>
            <a:spLocks noGrp="1"/>
          </p:cNvSpPr>
          <p:nvPr>
            <p:ph type="title"/>
          </p:nvPr>
        </p:nvSpPr>
        <p:spPr>
          <a:xfrm>
            <a:off x="1524000" y="78910"/>
            <a:ext cx="9133730" cy="778929"/>
          </a:xfrm>
        </p:spPr>
        <p:txBody>
          <a:bodyPr>
            <a:normAutofit/>
          </a:bodyPr>
          <a:lstStyle/>
          <a:p>
            <a:pPr algn="ctr"/>
            <a:r>
              <a:rPr lang="en-US" sz="2800" b="1" dirty="0">
                <a:latin typeface="Times New Roman" panose="02020603050405020304" pitchFamily="18" charset="0"/>
                <a:cs typeface="Times New Roman" panose="02020603050405020304" pitchFamily="18" charset="0"/>
              </a:rPr>
              <a:t>Multiorgan Regulation of Blood Glucose</a:t>
            </a:r>
          </a:p>
        </p:txBody>
      </p:sp>
      <p:pic>
        <p:nvPicPr>
          <p:cNvPr id="5" name="Content Placeholder 4">
            <a:extLst>
              <a:ext uri="{FF2B5EF4-FFF2-40B4-BE49-F238E27FC236}">
                <a16:creationId xmlns:a16="http://schemas.microsoft.com/office/drawing/2014/main" id="{C91E1DBB-5189-4C1B-A7D3-5F248A8DFE87}"/>
              </a:ext>
            </a:extLst>
          </p:cNvPr>
          <p:cNvPicPr>
            <a:picLocks noGrp="1" noChangeAspect="1"/>
          </p:cNvPicPr>
          <p:nvPr>
            <p:ph idx="1"/>
          </p:nvPr>
        </p:nvPicPr>
        <p:blipFill>
          <a:blip r:embed="rId3"/>
          <a:stretch>
            <a:fillRect/>
          </a:stretch>
        </p:blipFill>
        <p:spPr>
          <a:xfrm>
            <a:off x="1524000" y="1291124"/>
            <a:ext cx="9133730" cy="5177264"/>
          </a:xfrm>
          <a:prstGeom prst="rect">
            <a:avLst/>
          </a:prstGeom>
        </p:spPr>
      </p:pic>
    </p:spTree>
    <p:extLst>
      <p:ext uri="{BB962C8B-B14F-4D97-AF65-F5344CB8AC3E}">
        <p14:creationId xmlns:p14="http://schemas.microsoft.com/office/powerpoint/2010/main" val="55160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BFF-ECE8-44D6-B896-5251AAC1C601}"/>
              </a:ext>
            </a:extLst>
          </p:cNvPr>
          <p:cNvSpPr>
            <a:spLocks noGrp="1"/>
          </p:cNvSpPr>
          <p:nvPr>
            <p:ph type="title"/>
          </p:nvPr>
        </p:nvSpPr>
        <p:spPr>
          <a:xfrm>
            <a:off x="1524000" y="78910"/>
            <a:ext cx="9133730" cy="760076"/>
          </a:xfrm>
        </p:spPr>
        <p:txBody>
          <a:bodyPr>
            <a:normAutofit/>
          </a:bodyPr>
          <a:lstStyle/>
          <a:p>
            <a:pPr algn="ctr"/>
            <a:r>
              <a:rPr lang="en-US" sz="2800" b="1" dirty="0">
                <a:latin typeface="Times New Roman" panose="02020603050405020304" pitchFamily="18" charset="0"/>
                <a:cs typeface="Times New Roman" panose="02020603050405020304" pitchFamily="18" charset="0"/>
              </a:rPr>
              <a:t>Signs &amp; Symptoms</a:t>
            </a:r>
          </a:p>
        </p:txBody>
      </p:sp>
      <p:pic>
        <p:nvPicPr>
          <p:cNvPr id="4" name="Content Placeholder 3" descr="type2_diabetes_symptoms.jpg">
            <a:extLst>
              <a:ext uri="{FF2B5EF4-FFF2-40B4-BE49-F238E27FC236}">
                <a16:creationId xmlns:a16="http://schemas.microsoft.com/office/drawing/2014/main" id="{BBD97BED-B270-4FC7-9AAC-DDF43628FE8D}"/>
              </a:ext>
            </a:extLst>
          </p:cNvPr>
          <p:cNvPicPr>
            <a:picLocks noGrp="1" noChangeAspect="1"/>
          </p:cNvPicPr>
          <p:nvPr>
            <p:ph idx="1"/>
          </p:nvPr>
        </p:nvPicPr>
        <p:blipFill>
          <a:blip r:embed="rId3" cstate="print"/>
          <a:stretch>
            <a:fillRect/>
          </a:stretch>
        </p:blipFill>
        <p:spPr>
          <a:xfrm>
            <a:off x="1630837" y="1084083"/>
            <a:ext cx="9133730" cy="5420412"/>
          </a:xfrm>
        </p:spPr>
      </p:pic>
    </p:spTree>
    <p:extLst>
      <p:ext uri="{BB962C8B-B14F-4D97-AF65-F5344CB8AC3E}">
        <p14:creationId xmlns:p14="http://schemas.microsoft.com/office/powerpoint/2010/main" val="240703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CB27-F88C-4FD3-9362-52BAA0EA2D67}"/>
              </a:ext>
            </a:extLst>
          </p:cNvPr>
          <p:cNvSpPr>
            <a:spLocks noGrp="1"/>
          </p:cNvSpPr>
          <p:nvPr>
            <p:ph type="title"/>
          </p:nvPr>
        </p:nvSpPr>
        <p:spPr>
          <a:xfrm>
            <a:off x="1524000" y="78910"/>
            <a:ext cx="9133730" cy="533832"/>
          </a:xfrm>
        </p:spPr>
        <p:txBody>
          <a:bodyPr>
            <a:noAutofit/>
          </a:bodyPr>
          <a:lstStyle/>
          <a:p>
            <a:pPr algn="ctr"/>
            <a:r>
              <a:rPr lang="en-US" sz="2800" b="1" dirty="0">
                <a:latin typeface="Times New Roman" panose="02020603050405020304" pitchFamily="18" charset="0"/>
                <a:cs typeface="Times New Roman" panose="02020603050405020304" pitchFamily="18" charset="0"/>
              </a:rPr>
              <a:t>Diagnostics</a:t>
            </a:r>
          </a:p>
        </p:txBody>
      </p:sp>
      <p:sp>
        <p:nvSpPr>
          <p:cNvPr id="3" name="Content Placeholder 2">
            <a:extLst>
              <a:ext uri="{FF2B5EF4-FFF2-40B4-BE49-F238E27FC236}">
                <a16:creationId xmlns:a16="http://schemas.microsoft.com/office/drawing/2014/main" id="{4C377663-0F2C-4943-A75D-8BC22A98AA3E}"/>
              </a:ext>
            </a:extLst>
          </p:cNvPr>
          <p:cNvSpPr>
            <a:spLocks noGrp="1"/>
          </p:cNvSpPr>
          <p:nvPr>
            <p:ph idx="1"/>
          </p:nvPr>
        </p:nvSpPr>
        <p:spPr>
          <a:xfrm>
            <a:off x="159026" y="612742"/>
            <a:ext cx="11558492" cy="5026061"/>
          </a:xfrm>
        </p:spPr>
        <p:txBody>
          <a:bodyPr>
            <a:noAutofit/>
          </a:bodyPr>
          <a:lstStyle/>
          <a:p>
            <a:pPr marL="0" indent="0">
              <a:buNone/>
            </a:pPr>
            <a:r>
              <a:rPr lang="en-US" sz="2800" b="1" dirty="0">
                <a:latin typeface="Times New Roman" panose="02020603050405020304" pitchFamily="18" charset="0"/>
                <a:cs typeface="Times New Roman" panose="02020603050405020304" pitchFamily="18" charset="0"/>
              </a:rPr>
              <a:t>Fasting plasma glucose (FPG)</a:t>
            </a:r>
          </a:p>
          <a:p>
            <a:pPr lvl="1"/>
            <a:r>
              <a:rPr lang="en-US" sz="2800" dirty="0">
                <a:latin typeface="Times New Roman" panose="02020603050405020304" pitchFamily="18" charset="0"/>
                <a:cs typeface="Times New Roman" panose="02020603050405020304" pitchFamily="18" charset="0"/>
              </a:rPr>
              <a:t> Specimen collected after 8 hours w/ no caloric intake</a:t>
            </a:r>
          </a:p>
          <a:p>
            <a:pPr lvl="1"/>
            <a:r>
              <a:rPr lang="en-US" sz="2800" dirty="0">
                <a:latin typeface="Times New Roman" panose="02020603050405020304" pitchFamily="18" charset="0"/>
                <a:cs typeface="Times New Roman" panose="02020603050405020304" pitchFamily="18" charset="0"/>
              </a:rPr>
              <a:t> Value over 126 mg/dl indicates DM Type 2 (ADA, 2016)</a:t>
            </a:r>
          </a:p>
          <a:p>
            <a:pPr marL="0" indent="0">
              <a:buNone/>
            </a:pPr>
            <a:r>
              <a:rPr lang="en-US" sz="2800" b="1" dirty="0">
                <a:latin typeface="Times New Roman" panose="02020603050405020304" pitchFamily="18" charset="0"/>
                <a:cs typeface="Times New Roman" panose="02020603050405020304" pitchFamily="18" charset="0"/>
              </a:rPr>
              <a:t>Two-hour plasma glucose (2-h PG) </a:t>
            </a:r>
          </a:p>
          <a:p>
            <a:pPr lvl="1"/>
            <a:r>
              <a:rPr lang="en-US" sz="2800" dirty="0">
                <a:latin typeface="Times New Roman" panose="02020603050405020304" pitchFamily="18" charset="0"/>
                <a:cs typeface="Times New Roman" panose="02020603050405020304" pitchFamily="18" charset="0"/>
              </a:rPr>
              <a:t>Patient consumes 75 grams of anhydrous glucose</a:t>
            </a:r>
          </a:p>
          <a:p>
            <a:pPr lvl="1"/>
            <a:r>
              <a:rPr lang="en-US" sz="2800" dirty="0">
                <a:latin typeface="Times New Roman" panose="02020603050405020304" pitchFamily="18" charset="0"/>
                <a:cs typeface="Times New Roman" panose="02020603050405020304" pitchFamily="18" charset="0"/>
              </a:rPr>
              <a:t>Value of 200 mg/dl indicates DM Type 2 (ADA, 2016)</a:t>
            </a:r>
          </a:p>
          <a:p>
            <a:pPr marL="0" indent="0">
              <a:buNone/>
            </a:pPr>
            <a:r>
              <a:rPr lang="en-US" sz="2800" b="1" dirty="0">
                <a:latin typeface="Times New Roman" panose="02020603050405020304" pitchFamily="18" charset="0"/>
                <a:cs typeface="Times New Roman" panose="02020603050405020304" pitchFamily="18" charset="0"/>
              </a:rPr>
              <a:t>A1C (glycosylated hemoglobin) </a:t>
            </a:r>
          </a:p>
          <a:p>
            <a:pPr lvl="1"/>
            <a:r>
              <a:rPr lang="en-US" sz="2800" dirty="0">
                <a:latin typeface="Times New Roman" panose="02020603050405020304" pitchFamily="18" charset="0"/>
                <a:cs typeface="Times New Roman" panose="02020603050405020304" pitchFamily="18" charset="0"/>
              </a:rPr>
              <a:t>Attachment of glucose to hemoglobin molecules in red blood cell over time (120 days)</a:t>
            </a:r>
          </a:p>
          <a:p>
            <a:pPr lvl="1"/>
            <a:r>
              <a:rPr lang="en-US" sz="2800" dirty="0">
                <a:latin typeface="Times New Roman" panose="02020603050405020304" pitchFamily="18" charset="0"/>
                <a:cs typeface="Times New Roman" panose="02020603050405020304" pitchFamily="18" charset="0"/>
              </a:rPr>
              <a:t>Value greater than 6.5% indicates DM Type 2 (ADA, 2016)</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61858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C59F-2124-4033-8142-EA47128258ED}"/>
              </a:ext>
            </a:extLst>
          </p:cNvPr>
          <p:cNvSpPr>
            <a:spLocks noGrp="1"/>
          </p:cNvSpPr>
          <p:nvPr>
            <p:ph type="title"/>
          </p:nvPr>
        </p:nvSpPr>
        <p:spPr>
          <a:xfrm>
            <a:off x="1524000" y="78910"/>
            <a:ext cx="9133730" cy="760076"/>
          </a:xfrm>
        </p:spPr>
        <p:txBody>
          <a:bodyPr>
            <a:normAutofit/>
          </a:bodyPr>
          <a:lstStyle/>
          <a:p>
            <a:pPr algn="ctr"/>
            <a:r>
              <a:rPr lang="en-US" sz="2800" b="1" dirty="0">
                <a:latin typeface="Times New Roman" panose="02020603050405020304" pitchFamily="18" charset="0"/>
                <a:cs typeface="Times New Roman" panose="02020603050405020304" pitchFamily="18" charset="0"/>
              </a:rPr>
              <a:t>Therapeutic intervention goals</a:t>
            </a:r>
          </a:p>
        </p:txBody>
      </p:sp>
      <p:sp>
        <p:nvSpPr>
          <p:cNvPr id="3" name="Content Placeholder 2">
            <a:extLst>
              <a:ext uri="{FF2B5EF4-FFF2-40B4-BE49-F238E27FC236}">
                <a16:creationId xmlns:a16="http://schemas.microsoft.com/office/drawing/2014/main" id="{719A5F19-C136-4FDD-AB25-03BE94C55F8A}"/>
              </a:ext>
            </a:extLst>
          </p:cNvPr>
          <p:cNvSpPr>
            <a:spLocks noGrp="1"/>
          </p:cNvSpPr>
          <p:nvPr>
            <p:ph idx="1"/>
          </p:nvPr>
        </p:nvSpPr>
        <p:spPr/>
        <p:txBody>
          <a:bodyPr>
            <a:normAutofit lnSpcReduction="10000"/>
          </a:bodyPr>
          <a:lstStyle/>
          <a:p>
            <a:r>
              <a:rPr lang="en-US" sz="2800" dirty="0">
                <a:latin typeface="Times New Roman" panose="02020603050405020304" pitchFamily="18" charset="0"/>
                <a:cs typeface="Times New Roman" panose="02020603050405020304" pitchFamily="18" charset="0"/>
              </a:rPr>
              <a:t>Optimize blood glucose control.</a:t>
            </a:r>
          </a:p>
          <a:p>
            <a:r>
              <a:rPr lang="en-US" sz="2800" dirty="0">
                <a:latin typeface="Times New Roman" panose="02020603050405020304" pitchFamily="18" charset="0"/>
                <a:cs typeface="Times New Roman" panose="02020603050405020304" pitchFamily="18" charset="0"/>
              </a:rPr>
              <a:t>Decrease BMI.</a:t>
            </a:r>
          </a:p>
          <a:p>
            <a:r>
              <a:rPr lang="en-US" sz="2800" dirty="0">
                <a:latin typeface="Times New Roman" panose="02020603050405020304" pitchFamily="18" charset="0"/>
                <a:cs typeface="Times New Roman" panose="02020603050405020304" pitchFamily="18" charset="0"/>
              </a:rPr>
              <a:t>Increase physical activity.</a:t>
            </a:r>
          </a:p>
          <a:p>
            <a:r>
              <a:rPr lang="en-US" sz="2800" dirty="0">
                <a:latin typeface="Times New Roman" panose="02020603050405020304" pitchFamily="18" charset="0"/>
                <a:cs typeface="Times New Roman" panose="02020603050405020304" pitchFamily="18" charset="0"/>
              </a:rPr>
              <a:t>Medicate as appropriate.</a:t>
            </a:r>
          </a:p>
          <a:p>
            <a:r>
              <a:rPr lang="en-US" sz="2800" dirty="0">
                <a:latin typeface="Times New Roman" panose="02020603050405020304" pitchFamily="18" charset="0"/>
                <a:cs typeface="Times New Roman" panose="02020603050405020304" pitchFamily="18" charset="0"/>
              </a:rPr>
              <a:t>Reduce risk of complications.</a:t>
            </a:r>
          </a:p>
          <a:p>
            <a:r>
              <a:rPr lang="en-US" sz="2800" dirty="0">
                <a:latin typeface="Times New Roman" panose="02020603050405020304" pitchFamily="18" charset="0"/>
                <a:cs typeface="Times New Roman" panose="02020603050405020304" pitchFamily="18" charset="0"/>
              </a:rPr>
              <a:t>Identify organ-system complications/treat comorbidities.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57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7D15-C4F2-4E17-A722-48E80EE3D9D7}"/>
              </a:ext>
            </a:extLst>
          </p:cNvPr>
          <p:cNvSpPr>
            <a:spLocks noGrp="1"/>
          </p:cNvSpPr>
          <p:nvPr>
            <p:ph type="title"/>
          </p:nvPr>
        </p:nvSpPr>
        <p:spPr>
          <a:xfrm>
            <a:off x="1524000" y="78910"/>
            <a:ext cx="9133730" cy="720734"/>
          </a:xfrm>
        </p:spPr>
        <p:txBody>
          <a:bodyPr>
            <a:noAutofit/>
          </a:bodyPr>
          <a:lstStyle/>
          <a:p>
            <a:pPr algn="ctr"/>
            <a:r>
              <a:rPr lang="en-US" sz="2800" b="1" dirty="0">
                <a:latin typeface="Times New Roman" panose="02020603050405020304" pitchFamily="18" charset="0"/>
                <a:cs typeface="Times New Roman" panose="02020603050405020304" pitchFamily="18" charset="0"/>
              </a:rPr>
              <a:t>Therapeutic interventions</a:t>
            </a:r>
          </a:p>
        </p:txBody>
      </p:sp>
      <p:sp>
        <p:nvSpPr>
          <p:cNvPr id="3" name="Content Placeholder 2">
            <a:extLst>
              <a:ext uri="{FF2B5EF4-FFF2-40B4-BE49-F238E27FC236}">
                <a16:creationId xmlns:a16="http://schemas.microsoft.com/office/drawing/2014/main" id="{5877753C-EE34-44E1-9EA7-FBA10E262B08}"/>
              </a:ext>
            </a:extLst>
          </p:cNvPr>
          <p:cNvSpPr>
            <a:spLocks noGrp="1"/>
          </p:cNvSpPr>
          <p:nvPr>
            <p:ph idx="1"/>
          </p:nvPr>
        </p:nvSpPr>
        <p:spPr>
          <a:xfrm>
            <a:off x="725864" y="1291472"/>
            <a:ext cx="11048214" cy="5184742"/>
          </a:xfrm>
        </p:spPr>
        <p:txBody>
          <a:bodyPr>
            <a:noAutofit/>
          </a:bodyPr>
          <a:lstStyle/>
          <a:p>
            <a:pPr lvl="8"/>
            <a:r>
              <a:rPr lang="en-US" sz="2800" dirty="0">
                <a:latin typeface="Times New Roman" panose="02020603050405020304" pitchFamily="18" charset="0"/>
                <a:cs typeface="Times New Roman" panose="02020603050405020304" pitchFamily="18" charset="0"/>
              </a:rPr>
              <a:t>Diet and exercise (obesity management)</a:t>
            </a:r>
          </a:p>
          <a:p>
            <a:pPr lvl="4"/>
            <a:endParaRPr lang="en-US" sz="2800" dirty="0">
              <a:latin typeface="Times New Roman" panose="02020603050405020304" pitchFamily="18" charset="0"/>
              <a:cs typeface="Times New Roman" panose="02020603050405020304" pitchFamily="18" charset="0"/>
            </a:endParaRPr>
          </a:p>
          <a:p>
            <a:pPr lvl="8"/>
            <a:r>
              <a:rPr lang="en-US" sz="2800" dirty="0">
                <a:latin typeface="Times New Roman" panose="02020603050405020304" pitchFamily="18" charset="0"/>
                <a:cs typeface="Times New Roman" panose="02020603050405020304" pitchFamily="18" charset="0"/>
              </a:rPr>
              <a:t>Weight Management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Oral hypoglycemic such as biguanides, sulfonylureas, meglitinides, alpha-glucosidase inhibitors</a:t>
            </a:r>
          </a:p>
          <a:p>
            <a:r>
              <a:rPr lang="en-US" sz="2800" dirty="0">
                <a:latin typeface="Times New Roman" panose="02020603050405020304" pitchFamily="18" charset="0"/>
                <a:cs typeface="Times New Roman" panose="02020603050405020304" pitchFamily="18" charset="0"/>
              </a:rPr>
              <a:t>Insulin which improves glycemic control and decreases need for glucose-lowering medications</a:t>
            </a:r>
          </a:p>
          <a:p>
            <a:endParaRPr lang="en-US" sz="2400" dirty="0"/>
          </a:p>
        </p:txBody>
      </p:sp>
      <p:pic>
        <p:nvPicPr>
          <p:cNvPr id="4" name="Picture 3" descr="scale.jpg">
            <a:extLst>
              <a:ext uri="{FF2B5EF4-FFF2-40B4-BE49-F238E27FC236}">
                <a16:creationId xmlns:a16="http://schemas.microsoft.com/office/drawing/2014/main" id="{9D7E3BE7-3B81-40DD-9DB6-359091AA08CE}"/>
              </a:ext>
            </a:extLst>
          </p:cNvPr>
          <p:cNvPicPr>
            <a:picLocks noChangeAspect="1"/>
          </p:cNvPicPr>
          <p:nvPr/>
        </p:nvPicPr>
        <p:blipFill>
          <a:blip r:embed="rId2" cstate="print"/>
          <a:stretch>
            <a:fillRect/>
          </a:stretch>
        </p:blipFill>
        <p:spPr>
          <a:xfrm rot="21372237">
            <a:off x="8510863" y="5420161"/>
            <a:ext cx="1614487" cy="1215540"/>
          </a:xfrm>
          <a:prstGeom prst="rect">
            <a:avLst/>
          </a:prstGeom>
        </p:spPr>
      </p:pic>
      <p:pic>
        <p:nvPicPr>
          <p:cNvPr id="5" name="Picture 4" descr="tennis shoes.jpg">
            <a:extLst>
              <a:ext uri="{FF2B5EF4-FFF2-40B4-BE49-F238E27FC236}">
                <a16:creationId xmlns:a16="http://schemas.microsoft.com/office/drawing/2014/main" id="{4643C9CA-D0D7-4628-BC47-FFD323580B6A}"/>
              </a:ext>
            </a:extLst>
          </p:cNvPr>
          <p:cNvPicPr>
            <a:picLocks noChangeAspect="1"/>
          </p:cNvPicPr>
          <p:nvPr/>
        </p:nvPicPr>
        <p:blipFill>
          <a:blip r:embed="rId3" cstate="print"/>
          <a:stretch>
            <a:fillRect/>
          </a:stretch>
        </p:blipFill>
        <p:spPr>
          <a:xfrm>
            <a:off x="9942054" y="1742324"/>
            <a:ext cx="1223962" cy="1223962"/>
          </a:xfrm>
          <a:prstGeom prst="rect">
            <a:avLst/>
          </a:prstGeom>
        </p:spPr>
      </p:pic>
      <p:pic>
        <p:nvPicPr>
          <p:cNvPr id="6" name="Picture 5" descr="healthy eating.png">
            <a:extLst>
              <a:ext uri="{FF2B5EF4-FFF2-40B4-BE49-F238E27FC236}">
                <a16:creationId xmlns:a16="http://schemas.microsoft.com/office/drawing/2014/main" id="{080D68B9-477A-412B-9D5D-141A6C15A4A8}"/>
              </a:ext>
            </a:extLst>
          </p:cNvPr>
          <p:cNvPicPr>
            <a:picLocks noChangeAspect="1"/>
          </p:cNvPicPr>
          <p:nvPr/>
        </p:nvPicPr>
        <p:blipFill>
          <a:blip r:embed="rId4" cstate="print"/>
          <a:stretch>
            <a:fillRect/>
          </a:stretch>
        </p:blipFill>
        <p:spPr>
          <a:xfrm>
            <a:off x="1108871" y="1271399"/>
            <a:ext cx="1749337" cy="1944696"/>
          </a:xfrm>
          <a:prstGeom prst="rect">
            <a:avLst/>
          </a:prstGeom>
        </p:spPr>
      </p:pic>
      <p:pic>
        <p:nvPicPr>
          <p:cNvPr id="8" name="Picture 7" descr="A person with long hair and a sunset in the background&#10;&#10;Description generated with very high confidence">
            <a:extLst>
              <a:ext uri="{FF2B5EF4-FFF2-40B4-BE49-F238E27FC236}">
                <a16:creationId xmlns:a16="http://schemas.microsoft.com/office/drawing/2014/main" id="{0039A9D1-1BEC-4304-9E65-CFB1F0D6B9ED}"/>
              </a:ext>
            </a:extLst>
          </p:cNvPr>
          <p:cNvPicPr>
            <a:picLocks noChangeAspect="1"/>
          </p:cNvPicPr>
          <p:nvPr/>
        </p:nvPicPr>
        <p:blipFill>
          <a:blip r:embed="rId5"/>
          <a:stretch>
            <a:fillRect/>
          </a:stretch>
        </p:blipFill>
        <p:spPr>
          <a:xfrm>
            <a:off x="4365965" y="5276775"/>
            <a:ext cx="1223962" cy="1502315"/>
          </a:xfrm>
          <a:prstGeom prst="rect">
            <a:avLst/>
          </a:prstGeom>
        </p:spPr>
      </p:pic>
    </p:spTree>
    <p:extLst>
      <p:ext uri="{BB962C8B-B14F-4D97-AF65-F5344CB8AC3E}">
        <p14:creationId xmlns:p14="http://schemas.microsoft.com/office/powerpoint/2010/main" val="86643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BD51-C4AA-406E-AD73-9CD609E52547}"/>
              </a:ext>
            </a:extLst>
          </p:cNvPr>
          <p:cNvSpPr>
            <a:spLocks noGrp="1"/>
          </p:cNvSpPr>
          <p:nvPr>
            <p:ph type="title"/>
          </p:nvPr>
        </p:nvSpPr>
        <p:spPr>
          <a:xfrm>
            <a:off x="1524000" y="78910"/>
            <a:ext cx="9133730" cy="826063"/>
          </a:xfrm>
        </p:spPr>
        <p:txBody>
          <a:bodyPr>
            <a:normAutofit/>
          </a:bodyPr>
          <a:lstStyle/>
          <a:p>
            <a:pPr algn="ctr"/>
            <a:r>
              <a:rPr lang="en-US" sz="2800" b="1" dirty="0">
                <a:latin typeface="Times New Roman" panose="02020603050405020304" pitchFamily="18" charset="0"/>
                <a:cs typeface="Times New Roman" panose="02020603050405020304" pitchFamily="18" charset="0"/>
              </a:rPr>
              <a:t>Treatment of T2DM Based on Pathophysiology</a:t>
            </a:r>
          </a:p>
        </p:txBody>
      </p:sp>
      <p:pic>
        <p:nvPicPr>
          <p:cNvPr id="4" name="Picture 2">
            <a:extLst>
              <a:ext uri="{FF2B5EF4-FFF2-40B4-BE49-F238E27FC236}">
                <a16:creationId xmlns:a16="http://schemas.microsoft.com/office/drawing/2014/main" id="{426BC10C-37CC-4408-9597-930479CB5723}"/>
              </a:ext>
            </a:extLst>
          </p:cNvPr>
          <p:cNvPicPr>
            <a:picLocks noGrp="1" noChangeAspect="1" noChangeArrowheads="1"/>
          </p:cNvPicPr>
          <p:nvPr>
            <p:ph idx="1"/>
          </p:nvPr>
        </p:nvPicPr>
        <p:blipFill>
          <a:blip r:embed="rId2" cstate="print"/>
          <a:srcRect/>
          <a:stretch>
            <a:fillRect/>
          </a:stretch>
        </p:blipFill>
        <p:spPr bwMode="auto">
          <a:xfrm>
            <a:off x="1272620" y="1203095"/>
            <a:ext cx="9498232" cy="5293190"/>
          </a:xfrm>
          <a:prstGeom prst="rect">
            <a:avLst/>
          </a:prstGeom>
          <a:noFill/>
          <a:ln w="9525">
            <a:noFill/>
            <a:miter lim="800000"/>
            <a:headEnd/>
            <a:tailEnd/>
          </a:ln>
        </p:spPr>
      </p:pic>
    </p:spTree>
    <p:extLst>
      <p:ext uri="{BB962C8B-B14F-4D97-AF65-F5344CB8AC3E}">
        <p14:creationId xmlns:p14="http://schemas.microsoft.com/office/powerpoint/2010/main" val="63656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6C53-2674-47E9-ADE3-E0A3FA9E7332}"/>
              </a:ext>
            </a:extLst>
          </p:cNvPr>
          <p:cNvSpPr>
            <a:spLocks noGrp="1"/>
          </p:cNvSpPr>
          <p:nvPr>
            <p:ph type="title"/>
          </p:nvPr>
        </p:nvSpPr>
        <p:spPr>
          <a:xfrm>
            <a:off x="537328" y="78910"/>
            <a:ext cx="11180190" cy="807210"/>
          </a:xfrm>
        </p:spPr>
        <p:txBody>
          <a:bodyPr>
            <a:normAutofit/>
          </a:bodyPr>
          <a:lstStyle/>
          <a:p>
            <a:pPr algn="ctr"/>
            <a:r>
              <a:rPr lang="en-US" sz="2800" b="1" dirty="0">
                <a:latin typeface="Times New Roman" panose="02020603050405020304" pitchFamily="18" charset="0"/>
                <a:cs typeface="Times New Roman" panose="02020603050405020304" pitchFamily="18" charset="0"/>
              </a:rPr>
              <a:t>Antihyperglycemic agents for T2DM:  Recommendations</a:t>
            </a:r>
          </a:p>
        </p:txBody>
      </p:sp>
      <p:pic>
        <p:nvPicPr>
          <p:cNvPr id="5" name="Content Placeholder 4" descr="A screenshot of a cell phone&#10;&#10;Description generated with very high confidence">
            <a:extLst>
              <a:ext uri="{FF2B5EF4-FFF2-40B4-BE49-F238E27FC236}">
                <a16:creationId xmlns:a16="http://schemas.microsoft.com/office/drawing/2014/main" id="{0B51DD6E-9518-4A50-8128-A065A30C750F}"/>
              </a:ext>
            </a:extLst>
          </p:cNvPr>
          <p:cNvPicPr>
            <a:picLocks noGrp="1" noChangeAspect="1"/>
          </p:cNvPicPr>
          <p:nvPr>
            <p:ph idx="1"/>
          </p:nvPr>
        </p:nvPicPr>
        <p:blipFill>
          <a:blip r:embed="rId2"/>
          <a:stretch>
            <a:fillRect/>
          </a:stretch>
        </p:blipFill>
        <p:spPr>
          <a:xfrm>
            <a:off x="537328" y="1112363"/>
            <a:ext cx="11180190" cy="5666727"/>
          </a:xfrm>
        </p:spPr>
      </p:pic>
    </p:spTree>
    <p:extLst>
      <p:ext uri="{BB962C8B-B14F-4D97-AF65-F5344CB8AC3E}">
        <p14:creationId xmlns:p14="http://schemas.microsoft.com/office/powerpoint/2010/main" val="198009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0" y="78910"/>
            <a:ext cx="9133730" cy="845429"/>
          </a:xfrm>
        </p:spPr>
        <p:txBody>
          <a:bodyPr/>
          <a:lstStyle/>
          <a:p>
            <a:r>
              <a:rPr lang="en-US" dirty="0"/>
              <a:t>			</a:t>
            </a:r>
            <a:r>
              <a:rPr lang="en-US" sz="3000" b="1" dirty="0">
                <a:latin typeface="Times New Roman" panose="02020603050405020304" pitchFamily="18" charset="0"/>
                <a:cs typeface="Times New Roman" panose="02020603050405020304" pitchFamily="18" charset="0"/>
              </a:rPr>
              <a:t>OBJECTIVES</a:t>
            </a:r>
          </a:p>
        </p:txBody>
      </p:sp>
      <p:sp>
        <p:nvSpPr>
          <p:cNvPr id="14" name="Content Placeholder 13"/>
          <p:cNvSpPr>
            <a:spLocks noGrp="1"/>
          </p:cNvSpPr>
          <p:nvPr>
            <p:ph idx="1"/>
          </p:nvPr>
        </p:nvSpPr>
        <p:spPr>
          <a:xfrm>
            <a:off x="1050947" y="1312333"/>
            <a:ext cx="9617053" cy="4365745"/>
          </a:xfrm>
        </p:spPr>
        <p:txBody>
          <a:bodyPr>
            <a:noAutofit/>
          </a:bodyPr>
          <a:lstStyle/>
          <a:p>
            <a:r>
              <a:rPr lang="en-US" sz="2800" dirty="0">
                <a:latin typeface="Times New Roman" panose="02020603050405020304" pitchFamily="18" charset="0"/>
                <a:cs typeface="Times New Roman" panose="02020603050405020304" pitchFamily="18" charset="0"/>
              </a:rPr>
              <a:t>Describe the epidemiology of  Diabetes Mellitus .</a:t>
            </a:r>
          </a:p>
          <a:p>
            <a:r>
              <a:rPr lang="en-US" sz="2800" dirty="0">
                <a:latin typeface="Times New Roman" panose="02020603050405020304" pitchFamily="18" charset="0"/>
                <a:cs typeface="Times New Roman" panose="02020603050405020304" pitchFamily="18" charset="0"/>
              </a:rPr>
              <a:t>Explain the pathophysiology of Diabetes mellitus. </a:t>
            </a:r>
          </a:p>
          <a:p>
            <a:r>
              <a:rPr lang="en-US" sz="2800" dirty="0">
                <a:latin typeface="Times New Roman" panose="02020603050405020304" pitchFamily="18" charset="0"/>
                <a:cs typeface="Times New Roman" panose="02020603050405020304" pitchFamily="18" charset="0"/>
              </a:rPr>
              <a:t>Identify the risk factors for Diabetes.</a:t>
            </a:r>
          </a:p>
          <a:p>
            <a:r>
              <a:rPr lang="en-US" sz="2800" dirty="0">
                <a:latin typeface="Times New Roman" panose="02020603050405020304" pitchFamily="18" charset="0"/>
                <a:cs typeface="Times New Roman" panose="02020603050405020304" pitchFamily="18" charset="0"/>
              </a:rPr>
              <a:t>List the possible differential diagnosis.</a:t>
            </a:r>
          </a:p>
          <a:p>
            <a:r>
              <a:rPr lang="en-US" sz="2800" dirty="0">
                <a:latin typeface="Times New Roman" panose="02020603050405020304" pitchFamily="18" charset="0"/>
                <a:cs typeface="Times New Roman" panose="02020603050405020304" pitchFamily="18" charset="0"/>
              </a:rPr>
              <a:t>Incorporate evidence-based CAM into the care plan of a diabetic patient.</a:t>
            </a:r>
          </a:p>
          <a:p>
            <a:r>
              <a:rPr lang="en-US" sz="2800" dirty="0">
                <a:latin typeface="Times New Roman" panose="02020603050405020304" pitchFamily="18" charset="0"/>
                <a:cs typeface="Times New Roman" panose="02020603050405020304" pitchFamily="18" charset="0"/>
              </a:rPr>
              <a:t>Analyze a case presentation of a 45-year-old male diagnosed with diabetes mellitus.</a:t>
            </a: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92DB-DEB4-4930-AF6D-6ED2D4B6437B}"/>
              </a:ext>
            </a:extLst>
          </p:cNvPr>
          <p:cNvSpPr>
            <a:spLocks noGrp="1"/>
          </p:cNvSpPr>
          <p:nvPr>
            <p:ph type="title"/>
          </p:nvPr>
        </p:nvSpPr>
        <p:spPr>
          <a:xfrm>
            <a:off x="1529135" y="78911"/>
            <a:ext cx="9133730" cy="378290"/>
          </a:xfrm>
        </p:spPr>
        <p:txBody>
          <a:bodyPr>
            <a:noAutofit/>
          </a:bodyPr>
          <a:lstStyle/>
          <a:p>
            <a:r>
              <a:rPr lang="en-US" sz="3000" b="1" dirty="0">
                <a:latin typeface="Book Antiqua" panose="02040602050305030304" pitchFamily="18" charset="0"/>
              </a:rPr>
              <a:t>CAM Therapies useful in management of T2 DM</a:t>
            </a:r>
          </a:p>
        </p:txBody>
      </p:sp>
      <p:pic>
        <p:nvPicPr>
          <p:cNvPr id="4" name="Content Placeholder 3">
            <a:extLst>
              <a:ext uri="{FF2B5EF4-FFF2-40B4-BE49-F238E27FC236}">
                <a16:creationId xmlns:a16="http://schemas.microsoft.com/office/drawing/2014/main" id="{CB41BEAF-70FC-44F3-800F-BB5C550B0A01}"/>
              </a:ext>
            </a:extLst>
          </p:cNvPr>
          <p:cNvPicPr>
            <a:picLocks noGrp="1" noChangeAspect="1"/>
          </p:cNvPicPr>
          <p:nvPr>
            <p:ph idx="1"/>
          </p:nvPr>
        </p:nvPicPr>
        <p:blipFill>
          <a:blip r:embed="rId3"/>
          <a:stretch>
            <a:fillRect/>
          </a:stretch>
        </p:blipFill>
        <p:spPr>
          <a:xfrm>
            <a:off x="8432801" y="751840"/>
            <a:ext cx="3759200" cy="3962400"/>
          </a:xfrm>
          <a:prstGeom prst="rect">
            <a:avLst/>
          </a:prstGeom>
        </p:spPr>
      </p:pic>
      <p:sp>
        <p:nvSpPr>
          <p:cNvPr id="5" name="TextBox 4">
            <a:extLst>
              <a:ext uri="{FF2B5EF4-FFF2-40B4-BE49-F238E27FC236}">
                <a16:creationId xmlns:a16="http://schemas.microsoft.com/office/drawing/2014/main" id="{7224EFA8-7950-4141-80AF-0A0ACD6A1B95}"/>
              </a:ext>
            </a:extLst>
          </p:cNvPr>
          <p:cNvSpPr txBox="1"/>
          <p:nvPr/>
        </p:nvSpPr>
        <p:spPr>
          <a:xfrm>
            <a:off x="0" y="670560"/>
            <a:ext cx="12192000" cy="6832640"/>
          </a:xfrm>
          <a:prstGeom prst="rect">
            <a:avLst/>
          </a:prstGeom>
          <a:noFill/>
        </p:spPr>
        <p:txBody>
          <a:bodyPr wrap="square" rtlCol="0">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Life style changes, cessation of smoking, and sleep hygiene.</a:t>
            </a:r>
          </a:p>
          <a:p>
            <a:pPr marL="342900" indent="-342900">
              <a:buAutoNum type="arabicPeriod"/>
            </a:pPr>
            <a:r>
              <a:rPr lang="en-US" sz="2800" dirty="0">
                <a:latin typeface="Times New Roman" panose="02020603050405020304" pitchFamily="18" charset="0"/>
                <a:cs typeface="Times New Roman" panose="02020603050405020304" pitchFamily="18" charset="0"/>
              </a:rPr>
              <a:t>Addition of exercises in daily regimen in any form.</a:t>
            </a:r>
          </a:p>
          <a:p>
            <a:pPr marL="342900" indent="-342900">
              <a:buAutoNum type="arabicPeriod"/>
            </a:pPr>
            <a:r>
              <a:rPr lang="en-US" sz="2800" dirty="0">
                <a:latin typeface="Times New Roman" panose="02020603050405020304" pitchFamily="18" charset="0"/>
                <a:cs typeface="Times New Roman" panose="02020603050405020304" pitchFamily="18" charset="0"/>
              </a:rPr>
              <a:t>Low CHO, low fat, increased proteins like pulses, </a:t>
            </a:r>
          </a:p>
          <a:p>
            <a:r>
              <a:rPr lang="en-US" sz="2800" dirty="0">
                <a:latin typeface="Times New Roman" panose="02020603050405020304" pitchFamily="18" charset="0"/>
                <a:cs typeface="Times New Roman" panose="02020603050405020304" pitchFamily="18" charset="0"/>
              </a:rPr>
              <a:t>chickpeas beans and dietary fibers such as oats, beans and </a:t>
            </a:r>
          </a:p>
          <a:p>
            <a:r>
              <a:rPr lang="en-US" sz="2800" dirty="0">
                <a:latin typeface="Times New Roman" panose="02020603050405020304" pitchFamily="18" charset="0"/>
                <a:cs typeface="Times New Roman" panose="02020603050405020304" pitchFamily="18" charset="0"/>
              </a:rPr>
              <a:t>Psyllium lower glucose levels.</a:t>
            </a:r>
          </a:p>
          <a:p>
            <a:r>
              <a:rPr lang="en-US" sz="2800" dirty="0">
                <a:latin typeface="Times New Roman" panose="02020603050405020304" pitchFamily="18" charset="0"/>
                <a:cs typeface="Times New Roman" panose="02020603050405020304" pitchFamily="18" charset="0"/>
              </a:rPr>
              <a:t>4. Moderate alcohol consumption.</a:t>
            </a:r>
          </a:p>
          <a:p>
            <a:r>
              <a:rPr lang="en-US" sz="2800" dirty="0">
                <a:latin typeface="Times New Roman" panose="02020603050405020304" pitchFamily="18" charset="0"/>
                <a:cs typeface="Times New Roman" panose="02020603050405020304" pitchFamily="18" charset="0"/>
              </a:rPr>
              <a:t>5.  Mediterranean diet  has shown less requirements of</a:t>
            </a:r>
          </a:p>
          <a:p>
            <a:r>
              <a:rPr lang="en-US" sz="2800" dirty="0">
                <a:latin typeface="Times New Roman" panose="02020603050405020304" pitchFamily="18" charset="0"/>
                <a:cs typeface="Times New Roman" panose="02020603050405020304" pitchFamily="18" charset="0"/>
              </a:rPr>
              <a:t>  diabetic medications.</a:t>
            </a:r>
          </a:p>
          <a:p>
            <a:r>
              <a:rPr lang="en-US" sz="2800" dirty="0">
                <a:latin typeface="Times New Roman" panose="02020603050405020304" pitchFamily="18" charset="0"/>
                <a:cs typeface="Times New Roman" panose="02020603050405020304" pitchFamily="18" charset="0"/>
              </a:rPr>
              <a:t>7.  Meditation, Yoga, CBT, Reiki,  and Naturopathy.</a:t>
            </a:r>
          </a:p>
          <a:p>
            <a:r>
              <a:rPr lang="en-US" sz="2800" dirty="0">
                <a:latin typeface="Times New Roman" panose="02020603050405020304" pitchFamily="18" charset="0"/>
                <a:cs typeface="Times New Roman" panose="02020603050405020304" pitchFamily="18" charset="0"/>
              </a:rPr>
              <a:t>8. Ayurvedic/TCM herbs like </a:t>
            </a:r>
            <a:r>
              <a:rPr lang="en-US" sz="2800" dirty="0" err="1">
                <a:latin typeface="Times New Roman" panose="02020603050405020304" pitchFamily="18" charset="0"/>
                <a:cs typeface="Times New Roman" panose="02020603050405020304" pitchFamily="18" charset="0"/>
              </a:rPr>
              <a:t>coccina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cordifolia</a:t>
            </a:r>
            <a:r>
              <a:rPr lang="en-US" sz="2800" dirty="0">
                <a:latin typeface="Times New Roman" panose="02020603050405020304" pitchFamily="18" charset="0"/>
                <a:cs typeface="Times New Roman" panose="02020603050405020304" pitchFamily="18" charset="0"/>
              </a:rPr>
              <a:t>, fenugreek, cinnamon, milk thistle, </a:t>
            </a:r>
            <a:r>
              <a:rPr lang="en-US" sz="2800" dirty="0" err="1">
                <a:latin typeface="Times New Roman" panose="02020603050405020304" pitchFamily="18" charset="0"/>
                <a:cs typeface="Times New Roman" panose="02020603050405020304" pitchFamily="18" charset="0"/>
              </a:rPr>
              <a:t>momordica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charantia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Touchi</a:t>
            </a:r>
            <a:r>
              <a:rPr lang="en-US" sz="2800" dirty="0">
                <a:latin typeface="Times New Roman" panose="02020603050405020304" pitchFamily="18" charset="0"/>
                <a:cs typeface="Times New Roman" panose="02020603050405020304" pitchFamily="18" charset="0"/>
              </a:rPr>
              <a:t>, have shown to lower glucose levels (</a:t>
            </a:r>
            <a:r>
              <a:rPr lang="en-US" sz="2800" dirty="0" err="1">
                <a:latin typeface="Times New Roman" panose="02020603050405020304" pitchFamily="18" charset="0"/>
                <a:cs typeface="Times New Roman" panose="02020603050405020304" pitchFamily="18" charset="0"/>
              </a:rPr>
              <a:t>Rakel</a:t>
            </a:r>
            <a:r>
              <a:rPr lang="en-US" sz="2800" dirty="0">
                <a:latin typeface="Times New Roman" panose="02020603050405020304" pitchFamily="18" charset="0"/>
                <a:cs typeface="Times New Roman" panose="02020603050405020304" pitchFamily="18" charset="0"/>
              </a:rPr>
              <a:t>, 2018; Wang, Wang &amp; Chan 2013).</a:t>
            </a:r>
          </a:p>
          <a:p>
            <a:r>
              <a:rPr lang="en-US" sz="2800" dirty="0">
                <a:latin typeface="Times New Roman" panose="02020603050405020304" pitchFamily="18" charset="0"/>
                <a:cs typeface="Times New Roman" panose="02020603050405020304" pitchFamily="18" charset="0"/>
              </a:rPr>
              <a:t>9. Supplements like </a:t>
            </a:r>
            <a:r>
              <a:rPr lang="en-US" sz="2800" dirty="0" err="1">
                <a:latin typeface="Times New Roman" panose="02020603050405020304" pitchFamily="18" charset="0"/>
                <a:cs typeface="Times New Roman" panose="02020603050405020304" pitchFamily="18" charset="0"/>
              </a:rPr>
              <a:t>Vit</a:t>
            </a:r>
            <a:r>
              <a:rPr lang="en-US" sz="2800" dirty="0">
                <a:latin typeface="Times New Roman" panose="02020603050405020304" pitchFamily="18" charset="0"/>
                <a:cs typeface="Times New Roman" panose="02020603050405020304" pitchFamily="18" charset="0"/>
              </a:rPr>
              <a:t> D, Alpha-Lipoic acid, Omega 3 fatty acids, magnesium, chromium, </a:t>
            </a:r>
            <a:r>
              <a:rPr lang="en-US" sz="2800" dirty="0" err="1">
                <a:latin typeface="Times New Roman" panose="02020603050405020304" pitchFamily="18" charset="0"/>
                <a:cs typeface="Times New Roman" panose="02020603050405020304" pitchFamily="18" charset="0"/>
              </a:rPr>
              <a:t>Vit</a:t>
            </a:r>
            <a:r>
              <a:rPr lang="en-US" sz="2800" dirty="0">
                <a:latin typeface="Times New Roman" panose="02020603050405020304" pitchFamily="18" charset="0"/>
                <a:cs typeface="Times New Roman" panose="02020603050405020304" pitchFamily="18" charset="0"/>
              </a:rPr>
              <a:t> E, Antioxidants, and L Carnitine have found to be useful (</a:t>
            </a:r>
            <a:r>
              <a:rPr lang="en-US" sz="2800" dirty="0" err="1">
                <a:latin typeface="Times New Roman" panose="02020603050405020304" pitchFamily="18" charset="0"/>
                <a:cs typeface="Times New Roman" panose="02020603050405020304" pitchFamily="18" charset="0"/>
              </a:rPr>
              <a:t>Rakel</a:t>
            </a:r>
            <a:r>
              <a:rPr lang="en-US" sz="2800" dirty="0">
                <a:latin typeface="Times New Roman" panose="02020603050405020304" pitchFamily="18" charset="0"/>
                <a:cs typeface="Times New Roman" panose="02020603050405020304" pitchFamily="18" charset="0"/>
              </a:rPr>
              <a:t>, 2018)</a:t>
            </a:r>
          </a:p>
          <a:p>
            <a:pPr marL="342900" indent="-342900">
              <a:buAutoNum type="arabicPeriod"/>
            </a:pPr>
            <a:endParaRPr lang="en-US" dirty="0"/>
          </a:p>
        </p:txBody>
      </p:sp>
    </p:spTree>
    <p:extLst>
      <p:ext uri="{BB962C8B-B14F-4D97-AF65-F5344CB8AC3E}">
        <p14:creationId xmlns:p14="http://schemas.microsoft.com/office/powerpoint/2010/main" val="211680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A96A7-26D1-4E8D-9344-20D4ADC457EA}"/>
              </a:ext>
            </a:extLst>
          </p:cNvPr>
          <p:cNvSpPr>
            <a:spLocks noGrp="1"/>
          </p:cNvSpPr>
          <p:nvPr>
            <p:ph type="title"/>
          </p:nvPr>
        </p:nvSpPr>
        <p:spPr>
          <a:xfrm>
            <a:off x="1524000" y="78910"/>
            <a:ext cx="9133730" cy="706281"/>
          </a:xfrm>
        </p:spPr>
        <p:txBody>
          <a:bodyPr>
            <a:normAutofit/>
          </a:bodyPr>
          <a:lstStyle/>
          <a:p>
            <a:pPr algn="ctr"/>
            <a:r>
              <a:rPr lang="en-US" sz="2800" b="1" dirty="0">
                <a:latin typeface="Times New Roman" panose="02020603050405020304" pitchFamily="18" charset="0"/>
                <a:cs typeface="Times New Roman" panose="02020603050405020304" pitchFamily="18" charset="0"/>
              </a:rPr>
              <a:t>Return to the patient:</a:t>
            </a:r>
          </a:p>
        </p:txBody>
      </p:sp>
      <p:sp>
        <p:nvSpPr>
          <p:cNvPr id="3" name="Content Placeholder 2">
            <a:extLst>
              <a:ext uri="{FF2B5EF4-FFF2-40B4-BE49-F238E27FC236}">
                <a16:creationId xmlns:a16="http://schemas.microsoft.com/office/drawing/2014/main" id="{731905F4-5F16-4C14-899D-A356E80E9D7D}"/>
              </a:ext>
            </a:extLst>
          </p:cNvPr>
          <p:cNvSpPr>
            <a:spLocks noGrp="1"/>
          </p:cNvSpPr>
          <p:nvPr>
            <p:ph idx="1"/>
          </p:nvPr>
        </p:nvSpPr>
        <p:spPr>
          <a:xfrm>
            <a:off x="139149" y="785191"/>
            <a:ext cx="11827564" cy="5804452"/>
          </a:xfrm>
        </p:spPr>
        <p:txBody>
          <a:bodyPr>
            <a:noAutofit/>
          </a:bodyPr>
          <a:lstStyle/>
          <a:p>
            <a:r>
              <a:rPr lang="en-US" sz="2800" b="1" dirty="0">
                <a:latin typeface="Times New Roman" panose="02020603050405020304" pitchFamily="18" charset="0"/>
                <a:cs typeface="Times New Roman" panose="02020603050405020304" pitchFamily="18" charset="0"/>
              </a:rPr>
              <a:t>What did you try</a:t>
            </a:r>
            <a:r>
              <a:rPr lang="en-US" sz="2800" dirty="0">
                <a:latin typeface="Times New Roman" panose="02020603050405020304" pitchFamily="18" charset="0"/>
                <a:cs typeface="Times New Roman" panose="02020603050405020304" pitchFamily="18" charset="0"/>
              </a:rPr>
              <a:t>:</a:t>
            </a:r>
          </a:p>
          <a:p>
            <a:pPr marL="45720" indent="0">
              <a:buNone/>
            </a:pPr>
            <a:r>
              <a:rPr lang="en-US" sz="2800" dirty="0">
                <a:latin typeface="Times New Roman" panose="02020603050405020304" pitchFamily="18" charset="0"/>
                <a:cs typeface="Times New Roman" panose="02020603050405020304" pitchFamily="18" charset="0"/>
              </a:rPr>
              <a:t>	Patient on initial encounter was given a chance to control his blood glucose by diet, cessation of smoking, and inclusion of exercises as he was a prediabetic.</a:t>
            </a:r>
          </a:p>
          <a:p>
            <a:r>
              <a:rPr lang="en-US" sz="2800" b="1" dirty="0">
                <a:latin typeface="Times New Roman" panose="02020603050405020304" pitchFamily="18" charset="0"/>
                <a:cs typeface="Times New Roman" panose="02020603050405020304" pitchFamily="18" charset="0"/>
              </a:rPr>
              <a:t>What didn’t work:</a:t>
            </a:r>
          </a:p>
          <a:p>
            <a:pPr marL="0" indent="0">
              <a:buNone/>
            </a:pPr>
            <a:r>
              <a:rPr lang="en-US" sz="2800" dirty="0">
                <a:latin typeface="Times New Roman" panose="02020603050405020304" pitchFamily="18" charset="0"/>
                <a:cs typeface="Times New Roman" panose="02020603050405020304" pitchFamily="18" charset="0"/>
              </a:rPr>
              <a:t>	The initial advice did not work in spite of patient trying certain things like control of diet portion, eating healthy and inclusion of exercises as patient was not compliant on a daily basis due to stress of work.</a:t>
            </a:r>
          </a:p>
          <a:p>
            <a:r>
              <a:rPr lang="en-US" sz="2800" b="1" dirty="0">
                <a:latin typeface="Times New Roman" panose="02020603050405020304" pitchFamily="18" charset="0"/>
                <a:cs typeface="Times New Roman" panose="02020603050405020304" pitchFamily="18" charset="0"/>
              </a:rPr>
              <a:t>What worked:</a:t>
            </a:r>
          </a:p>
          <a:p>
            <a:pPr marL="0" indent="0">
              <a:buNone/>
            </a:pPr>
            <a:r>
              <a:rPr lang="en-US" sz="2800" dirty="0">
                <a:latin typeface="Times New Roman" panose="02020603050405020304" pitchFamily="18" charset="0"/>
                <a:cs typeface="Times New Roman" panose="02020603050405020304" pitchFamily="18" charset="0"/>
              </a:rPr>
              <a:t>	So patient had to be started on oral antihypoglycemic like Metformin which brought his HgbA1C levels under control along with diet and exercise.</a:t>
            </a:r>
          </a:p>
        </p:txBody>
      </p:sp>
    </p:spTree>
    <p:extLst>
      <p:ext uri="{BB962C8B-B14F-4D97-AF65-F5344CB8AC3E}">
        <p14:creationId xmlns:p14="http://schemas.microsoft.com/office/powerpoint/2010/main" val="159120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E8CB-6FD9-43C2-8823-20B055A63DB5}"/>
              </a:ext>
            </a:extLst>
          </p:cNvPr>
          <p:cNvSpPr>
            <a:spLocks noGrp="1"/>
          </p:cNvSpPr>
          <p:nvPr>
            <p:ph type="title"/>
          </p:nvPr>
        </p:nvSpPr>
        <p:spPr>
          <a:xfrm>
            <a:off x="1524000" y="78910"/>
            <a:ext cx="9133730" cy="507499"/>
          </a:xfrm>
        </p:spPr>
        <p:txBody>
          <a:bodyPr>
            <a:normAutofit fontScale="90000"/>
          </a:bodyPr>
          <a:lstStyle/>
          <a:p>
            <a:pPr algn="ctr"/>
            <a:r>
              <a:rPr lang="en-US" b="1" dirty="0"/>
              <a:t>Return to the patient</a:t>
            </a:r>
            <a:r>
              <a:rPr lang="en-US" dirty="0"/>
              <a:t>:</a:t>
            </a:r>
          </a:p>
        </p:txBody>
      </p:sp>
      <p:sp>
        <p:nvSpPr>
          <p:cNvPr id="3" name="Content Placeholder 2">
            <a:extLst>
              <a:ext uri="{FF2B5EF4-FFF2-40B4-BE49-F238E27FC236}">
                <a16:creationId xmlns:a16="http://schemas.microsoft.com/office/drawing/2014/main" id="{B1058214-96CB-47CA-B3C0-7302F8E68D7C}"/>
              </a:ext>
            </a:extLst>
          </p:cNvPr>
          <p:cNvSpPr>
            <a:spLocks noGrp="1"/>
          </p:cNvSpPr>
          <p:nvPr>
            <p:ph idx="1"/>
          </p:nvPr>
        </p:nvSpPr>
        <p:spPr>
          <a:xfrm>
            <a:off x="0" y="586409"/>
            <a:ext cx="12192000" cy="6649278"/>
          </a:xfrm>
        </p:spPr>
        <p:txBody>
          <a:bodyPr>
            <a:noAutofit/>
          </a:bodyPr>
          <a:lstStyle/>
          <a:p>
            <a:r>
              <a:rPr lang="en-US" sz="2800" b="1" dirty="0">
                <a:latin typeface="Times New Roman" panose="02020603050405020304" pitchFamily="18" charset="0"/>
                <a:cs typeface="Times New Roman" panose="02020603050405020304" pitchFamily="18" charset="0"/>
              </a:rPr>
              <a:t>Current Plan</a:t>
            </a:r>
          </a:p>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Continue oral antihypoglycemic, antihypertensive and statin medications.</a:t>
            </a:r>
          </a:p>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Emphasis on diet was done, nutritional consult was set up with dietician.</a:t>
            </a:r>
          </a:p>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Emphasis on exercise was done, patient joined  a yoga club and is walking daily (Pal et al., 2017)</a:t>
            </a:r>
          </a:p>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Trying to quit smoking by using </a:t>
            </a:r>
            <a:r>
              <a:rPr lang="en-US" sz="2800" dirty="0" err="1">
                <a:latin typeface="Times New Roman" panose="02020603050405020304" pitchFamily="18" charset="0"/>
                <a:cs typeface="Times New Roman" panose="02020603050405020304" pitchFamily="18" charset="0"/>
              </a:rPr>
              <a:t>nicorette</a:t>
            </a:r>
            <a:r>
              <a:rPr lang="en-US" sz="2800" dirty="0">
                <a:latin typeface="Times New Roman" panose="02020603050405020304" pitchFamily="18" charset="0"/>
                <a:cs typeface="Times New Roman" panose="02020603050405020304" pitchFamily="18" charset="0"/>
              </a:rPr>
              <a:t> gum.</a:t>
            </a:r>
          </a:p>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Patient wanted to restart bitter gourd juice daily and fenugreek, was allowed (Wang, Wang &amp; Chan, 2013)</a:t>
            </a:r>
            <a:endParaRPr lang="en-US"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Future Plan</a:t>
            </a:r>
          </a:p>
          <a:p>
            <a:pPr lvl="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Maintenance of HgbA1C levels below 7%.</a:t>
            </a:r>
          </a:p>
          <a:p>
            <a:pPr lvl="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Routine follow up to prevent complications.</a:t>
            </a:r>
          </a:p>
          <a:p>
            <a:pPr marL="0" indent="0">
              <a:buNone/>
            </a:pPr>
            <a:r>
              <a:rPr lang="en-US" sz="2400" dirty="0">
                <a:latin typeface="Book Antiqua" panose="02040602050305030304" pitchFamily="18" charset="0"/>
                <a:cs typeface="Times New Roman" panose="02020603050405020304" pitchFamily="18" charset="0"/>
              </a:rPr>
              <a:t>	</a:t>
            </a:r>
            <a:endParaRPr lang="en-US" sz="2400" dirty="0">
              <a:latin typeface="Book Antiqua" panose="02040602050305030304" pitchFamily="18" charset="0"/>
            </a:endParaRPr>
          </a:p>
          <a:p>
            <a:endParaRPr lang="en-US" sz="2400" dirty="0">
              <a:latin typeface="Book Antiqua" panose="02040602050305030304" pitchFamily="18" charset="0"/>
            </a:endParaRPr>
          </a:p>
        </p:txBody>
      </p:sp>
    </p:spTree>
    <p:extLst>
      <p:ext uri="{BB962C8B-B14F-4D97-AF65-F5344CB8AC3E}">
        <p14:creationId xmlns:p14="http://schemas.microsoft.com/office/powerpoint/2010/main" val="382548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F86-AA0A-4214-A369-50306D1DFB30}"/>
              </a:ext>
            </a:extLst>
          </p:cNvPr>
          <p:cNvSpPr>
            <a:spLocks noGrp="1"/>
          </p:cNvSpPr>
          <p:nvPr>
            <p:ph type="title"/>
          </p:nvPr>
        </p:nvSpPr>
        <p:spPr>
          <a:xfrm>
            <a:off x="1524000" y="78910"/>
            <a:ext cx="9133730" cy="755977"/>
          </a:xfrm>
        </p:spPr>
        <p:txBody>
          <a:bodyPr>
            <a:normAutofit/>
          </a:bodyPr>
          <a:lstStyle/>
          <a:p>
            <a:pPr algn="ctr"/>
            <a:r>
              <a:rPr lang="en-US" sz="2800" b="1" dirty="0">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501739D2-87DC-468A-8856-AF18AB2720A0}"/>
              </a:ext>
            </a:extLst>
          </p:cNvPr>
          <p:cNvSpPr>
            <a:spLocks noGrp="1"/>
          </p:cNvSpPr>
          <p:nvPr>
            <p:ph idx="1"/>
          </p:nvPr>
        </p:nvSpPr>
        <p:spPr>
          <a:xfrm>
            <a:off x="1162878" y="1033670"/>
            <a:ext cx="9494852" cy="5019261"/>
          </a:xfrm>
        </p:spPr>
        <p:txBody>
          <a:bodyPr>
            <a:noAutofit/>
          </a:bodyPr>
          <a:lstStyle/>
          <a:p>
            <a:r>
              <a:rPr lang="en-US" sz="2800" dirty="0">
                <a:latin typeface="Times New Roman" panose="02020603050405020304" pitchFamily="18" charset="0"/>
                <a:cs typeface="Times New Roman" panose="02020603050405020304" pitchFamily="18" charset="0"/>
              </a:rPr>
              <a:t>Diabetes is a worldwide problem, and 1 out of 2 people do not know they have diabetes.</a:t>
            </a:r>
          </a:p>
          <a:p>
            <a:r>
              <a:rPr lang="en-US" sz="2800" dirty="0">
                <a:latin typeface="Times New Roman" panose="02020603050405020304" pitchFamily="18" charset="0"/>
                <a:cs typeface="Times New Roman" panose="02020603050405020304" pitchFamily="18" charset="0"/>
              </a:rPr>
              <a:t>Diabetes is a progressive metabolic disorder and becomes a life long chronic disease with multiple complications if not controlled and can lead to CAD, kidney failure, stroke, and loss of limbs.</a:t>
            </a:r>
          </a:p>
          <a:p>
            <a:r>
              <a:rPr lang="en-US" sz="2800" dirty="0">
                <a:latin typeface="Times New Roman" panose="02020603050405020304" pitchFamily="18" charset="0"/>
                <a:cs typeface="Times New Roman" panose="02020603050405020304" pitchFamily="18" charset="0"/>
              </a:rPr>
              <a:t>It can be prevented early by modifying lifestyle, avoiding smoking, eating healthy, inclusion of exercise in daily living, maintaining healthy weight and healthy mind to stay healthy lifelong.</a:t>
            </a:r>
          </a:p>
        </p:txBody>
      </p:sp>
    </p:spTree>
    <p:extLst>
      <p:ext uri="{BB962C8B-B14F-4D97-AF65-F5344CB8AC3E}">
        <p14:creationId xmlns:p14="http://schemas.microsoft.com/office/powerpoint/2010/main" val="373596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690C-E631-480F-8ED5-95F99F9083E7}"/>
              </a:ext>
            </a:extLst>
          </p:cNvPr>
          <p:cNvSpPr>
            <a:spLocks noGrp="1"/>
          </p:cNvSpPr>
          <p:nvPr>
            <p:ph type="title"/>
          </p:nvPr>
        </p:nvSpPr>
        <p:spPr>
          <a:xfrm>
            <a:off x="1524000" y="78910"/>
            <a:ext cx="9133730" cy="527377"/>
          </a:xfrm>
        </p:spPr>
        <p:txBody>
          <a:bodyPr/>
          <a:lstStyle/>
          <a:p>
            <a:pPr algn="ctr"/>
            <a:r>
              <a:rPr lang="en-US" sz="2800" b="1" dirty="0">
                <a:latin typeface="Times New Roman" panose="02020603050405020304" pitchFamily="18" charset="0"/>
                <a:cs typeface="Times New Roman" panose="02020603050405020304" pitchFamily="18" charset="0"/>
              </a:rPr>
              <a:t>Reference</a:t>
            </a:r>
            <a:endParaRPr lang="en-US" dirty="0"/>
          </a:p>
        </p:txBody>
      </p:sp>
      <p:sp>
        <p:nvSpPr>
          <p:cNvPr id="3" name="Content Placeholder 2">
            <a:extLst>
              <a:ext uri="{FF2B5EF4-FFF2-40B4-BE49-F238E27FC236}">
                <a16:creationId xmlns:a16="http://schemas.microsoft.com/office/drawing/2014/main" id="{7DC1E885-2C1A-44F2-A06E-CF91F208F98E}"/>
              </a:ext>
            </a:extLst>
          </p:cNvPr>
          <p:cNvSpPr>
            <a:spLocks noGrp="1"/>
          </p:cNvSpPr>
          <p:nvPr>
            <p:ph idx="1"/>
          </p:nvPr>
        </p:nvSpPr>
        <p:spPr>
          <a:xfrm>
            <a:off x="159025" y="606288"/>
            <a:ext cx="11946835" cy="6251712"/>
          </a:xfrm>
        </p:spPr>
        <p:txBody>
          <a:bodyPr>
            <a:noAutofit/>
          </a:bodyPr>
          <a:lstStyle/>
          <a:p>
            <a:pPr>
              <a:lnSpc>
                <a:spcPct val="120000"/>
              </a:lnSpc>
            </a:pPr>
            <a:r>
              <a:rPr lang="en-US" sz="1800" dirty="0">
                <a:latin typeface="Times New Roman" panose="02020603050405020304" pitchFamily="18" charset="0"/>
                <a:cs typeface="Times New Roman" panose="02020603050405020304" pitchFamily="18" charset="0"/>
              </a:rPr>
              <a:t>American Diabetes Association. (2016). Classification and diagnosis of diabetes. </a:t>
            </a:r>
            <a:r>
              <a:rPr lang="en-US" sz="1800" i="1" dirty="0">
                <a:latin typeface="Times New Roman" panose="02020603050405020304" pitchFamily="18" charset="0"/>
                <a:cs typeface="Times New Roman" panose="02020603050405020304" pitchFamily="18" charset="0"/>
              </a:rPr>
              <a:t>Diabetes care  2016, 39</a:t>
            </a:r>
            <a:r>
              <a:rPr lang="en-US" sz="1800" dirty="0">
                <a:latin typeface="Times New Roman" panose="02020603050405020304" pitchFamily="18" charset="0"/>
                <a:cs typeface="Times New Roman" panose="02020603050405020304" pitchFamily="18" charset="0"/>
              </a:rPr>
              <a:t>(1). </a:t>
            </a:r>
            <a:r>
              <a:rPr lang="en-US" sz="1800" dirty="0" err="1">
                <a:latin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cs typeface="Times New Roman" panose="02020603050405020304" pitchFamily="18" charset="0"/>
              </a:rPr>
              <a:t>: 10.2337/dc16-S005</a:t>
            </a:r>
          </a:p>
          <a:p>
            <a:pPr>
              <a:lnSpc>
                <a:spcPct val="120000"/>
              </a:lnSpc>
            </a:pPr>
            <a:r>
              <a:rPr lang="en-US" sz="1800" dirty="0">
                <a:latin typeface="Times New Roman" panose="02020603050405020304" pitchFamily="18" charset="0"/>
                <a:cs typeface="Times New Roman" panose="02020603050405020304" pitchFamily="18" charset="0"/>
              </a:rPr>
              <a:t>Centers for Disease Control and Prevention. (2018). National diabetes statistics report, 2018. Retrieved from http://www.cdc.gov/diabetes/pubs/statsreport14/national-diabetes-report-web.pdf </a:t>
            </a:r>
          </a:p>
          <a:p>
            <a:pPr>
              <a:lnSpc>
                <a:spcPct val="120000"/>
              </a:lnSpc>
            </a:pPr>
            <a:r>
              <a:rPr lang="en-US" sz="1800" dirty="0">
                <a:latin typeface="Times New Roman" panose="02020603050405020304" pitchFamily="18" charset="0"/>
                <a:cs typeface="Times New Roman" panose="02020603050405020304" pitchFamily="18" charset="0"/>
              </a:rPr>
              <a:t>McCance, K. L., &amp; </a:t>
            </a:r>
            <a:r>
              <a:rPr lang="en-US" sz="1800" dirty="0" err="1">
                <a:latin typeface="Times New Roman" panose="02020603050405020304" pitchFamily="18" charset="0"/>
                <a:cs typeface="Times New Roman" panose="02020603050405020304" pitchFamily="18" charset="0"/>
              </a:rPr>
              <a:t>Huether</a:t>
            </a:r>
            <a:r>
              <a:rPr lang="en-US" sz="1800" dirty="0">
                <a:latin typeface="Times New Roman" panose="02020603050405020304" pitchFamily="18" charset="0"/>
                <a:cs typeface="Times New Roman" panose="02020603050405020304" pitchFamily="18" charset="0"/>
              </a:rPr>
              <a:t>, S. E. (2014). </a:t>
            </a:r>
            <a:r>
              <a:rPr lang="en-US" sz="1800" i="1" dirty="0">
                <a:latin typeface="Times New Roman" panose="02020603050405020304" pitchFamily="18" charset="0"/>
                <a:cs typeface="Times New Roman" panose="02020603050405020304" pitchFamily="18" charset="0"/>
              </a:rPr>
              <a:t>Pathophysiology: The biologic basis for disease in adults and children </a:t>
            </a:r>
            <a:r>
              <a:rPr lang="en-US" sz="1800" dirty="0">
                <a:latin typeface="Times New Roman" panose="02020603050405020304" pitchFamily="18" charset="0"/>
                <a:cs typeface="Times New Roman" panose="02020603050405020304" pitchFamily="18" charset="0"/>
              </a:rPr>
              <a:t>(7</a:t>
            </a:r>
            <a:r>
              <a:rPr lang="en-US" sz="1800" baseline="30000" dirty="0">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 ed.). St. Louis, MO: Elsevier Mosby</a:t>
            </a:r>
          </a:p>
          <a:p>
            <a:pPr>
              <a:lnSpc>
                <a:spcPct val="120000"/>
              </a:lnSpc>
            </a:pPr>
            <a:r>
              <a:rPr lang="en-US" sz="1800" dirty="0">
                <a:latin typeface="Times New Roman" panose="02020603050405020304" pitchFamily="18" charset="0"/>
                <a:cs typeface="Times New Roman" panose="02020603050405020304" pitchFamily="18" charset="0"/>
              </a:rPr>
              <a:t>Nair, R. (2016). Emphasis of Naturopathy in the Management of Type 2 Diabetes Mellitus. </a:t>
            </a:r>
            <a:r>
              <a:rPr lang="en-US" sz="1800" i="1" dirty="0">
                <a:latin typeface="Times New Roman" panose="02020603050405020304" pitchFamily="18" charset="0"/>
                <a:cs typeface="Times New Roman" panose="02020603050405020304" pitchFamily="18" charset="0"/>
              </a:rPr>
              <a:t>Journal of Medical Science and Clinical Research,</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04</a:t>
            </a:r>
            <a:r>
              <a:rPr lang="en-US" sz="1800" dirty="0">
                <a:latin typeface="Times New Roman" panose="02020603050405020304" pitchFamily="18" charset="0"/>
                <a:cs typeface="Times New Roman" panose="02020603050405020304" pitchFamily="18" charset="0"/>
              </a:rPr>
              <a:t>(12), 14987-14993 </a:t>
            </a:r>
          </a:p>
          <a:p>
            <a:pPr>
              <a:lnSpc>
                <a:spcPct val="120000"/>
              </a:lnSpc>
            </a:pPr>
            <a:r>
              <a:rPr lang="en-US" sz="1800" dirty="0">
                <a:latin typeface="Times New Roman" panose="02020603050405020304" pitchFamily="18" charset="0"/>
                <a:cs typeface="Times New Roman" panose="02020603050405020304" pitchFamily="18" charset="0"/>
              </a:rPr>
              <a:t>Pal, D. K., Bhalla, A., </a:t>
            </a:r>
            <a:r>
              <a:rPr lang="en-US" sz="1800" dirty="0" err="1">
                <a:latin typeface="Times New Roman" panose="02020603050405020304" pitchFamily="18" charset="0"/>
                <a:cs typeface="Times New Roman" panose="02020603050405020304" pitchFamily="18" charset="0"/>
              </a:rPr>
              <a:t>Bammidi</a:t>
            </a:r>
            <a:r>
              <a:rPr lang="en-US" sz="1800" dirty="0">
                <a:latin typeface="Times New Roman" panose="02020603050405020304" pitchFamily="18" charset="0"/>
                <a:cs typeface="Times New Roman" panose="02020603050405020304" pitchFamily="18" charset="0"/>
              </a:rPr>
              <a:t>, S., </a:t>
            </a:r>
            <a:r>
              <a:rPr lang="en-US" sz="1800" dirty="0" err="1">
                <a:latin typeface="Times New Roman" panose="02020603050405020304" pitchFamily="18" charset="0"/>
                <a:cs typeface="Times New Roman" panose="02020603050405020304" pitchFamily="18" charset="0"/>
              </a:rPr>
              <a:t>Telles</a:t>
            </a:r>
            <a:r>
              <a:rPr lang="en-US" sz="1800" dirty="0">
                <a:latin typeface="Times New Roman" panose="02020603050405020304" pitchFamily="18" charset="0"/>
                <a:cs typeface="Times New Roman" panose="02020603050405020304" pitchFamily="18" charset="0"/>
              </a:rPr>
              <a:t>, S., Kohli, A., Kumar, S., ... &amp; Malik, N. (2017). Can Yoga-Based Diabetes Management Studies Facilitate Integrative Medicine in India Current Status and Future Directions. </a:t>
            </a:r>
            <a:r>
              <a:rPr lang="en-US" sz="1800" i="1" dirty="0">
                <a:latin typeface="Times New Roman" panose="02020603050405020304" pitchFamily="18" charset="0"/>
                <a:cs typeface="Times New Roman" panose="02020603050405020304" pitchFamily="18" charset="0"/>
              </a:rPr>
              <a:t>Integrative Medicine International</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4</a:t>
            </a:r>
            <a:r>
              <a:rPr lang="en-US" sz="1800" dirty="0">
                <a:latin typeface="Times New Roman" panose="02020603050405020304" pitchFamily="18" charset="0"/>
                <a:cs typeface="Times New Roman" panose="02020603050405020304" pitchFamily="18" charset="0"/>
              </a:rPr>
              <a:t>(3-4), 125-141.</a:t>
            </a:r>
          </a:p>
          <a:p>
            <a:pPr>
              <a:lnSpc>
                <a:spcPct val="120000"/>
              </a:lnSpc>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Rakel</a:t>
            </a:r>
            <a:r>
              <a:rPr lang="en-US" sz="1800" dirty="0">
                <a:latin typeface="Times New Roman" panose="02020603050405020304" pitchFamily="18" charset="0"/>
                <a:cs typeface="Times New Roman" panose="02020603050405020304" pitchFamily="18" charset="0"/>
              </a:rPr>
              <a:t>, D. (2018) </a:t>
            </a:r>
            <a:r>
              <a:rPr lang="en-US" sz="1800" i="1" dirty="0">
                <a:latin typeface="Times New Roman" panose="02020603050405020304" pitchFamily="18" charset="0"/>
                <a:cs typeface="Times New Roman" panose="02020603050405020304" pitchFamily="18" charset="0"/>
              </a:rPr>
              <a:t>Integrative medicine </a:t>
            </a:r>
            <a:r>
              <a:rPr lang="en-US" sz="1800" dirty="0">
                <a:latin typeface="Times New Roman" panose="02020603050405020304" pitchFamily="18" charset="0"/>
                <a:cs typeface="Times New Roman" panose="02020603050405020304" pitchFamily="18" charset="0"/>
              </a:rPr>
              <a:t>(4th Ed.). Elsevier Saunders: Philadelphia.</a:t>
            </a:r>
          </a:p>
          <a:p>
            <a:pPr>
              <a:lnSpc>
                <a:spcPct val="120000"/>
              </a:lnSpc>
            </a:pPr>
            <a:r>
              <a:rPr lang="en-US" sz="1800" dirty="0">
                <a:latin typeface="Times New Roman" panose="02020603050405020304" pitchFamily="18" charset="0"/>
                <a:cs typeface="Times New Roman" panose="02020603050405020304" pitchFamily="18" charset="0"/>
              </a:rPr>
              <a:t>Wang Z, Wang J, Chan P. Treating Type 2 Diabetes Mellitus with Traditional Chinese and Indian Medicinal Herbs. </a:t>
            </a:r>
            <a:r>
              <a:rPr lang="en-US" sz="1800" i="1" dirty="0">
                <a:latin typeface="Times New Roman" panose="02020603050405020304" pitchFamily="18" charset="0"/>
                <a:cs typeface="Times New Roman" panose="02020603050405020304" pitchFamily="18" charset="0"/>
              </a:rPr>
              <a:t>Evidence-based Complementary and Alternative Medicine: </a:t>
            </a:r>
            <a:r>
              <a:rPr lang="en-US" sz="1800" i="1" dirty="0" err="1">
                <a:latin typeface="Times New Roman" panose="02020603050405020304" pitchFamily="18" charset="0"/>
                <a:cs typeface="Times New Roman" panose="02020603050405020304" pitchFamily="18" charset="0"/>
              </a:rPr>
              <a:t>eCAM</a:t>
            </a:r>
            <a:r>
              <a:rPr lang="en-US" sz="1800" dirty="0">
                <a:latin typeface="Times New Roman" panose="02020603050405020304" pitchFamily="18" charset="0"/>
                <a:cs typeface="Times New Roman" panose="02020603050405020304" pitchFamily="18" charset="0"/>
              </a:rPr>
              <a:t>. 2013; 2013:343594. doi:10.1155/2013/343594.</a:t>
            </a:r>
          </a:p>
          <a:p>
            <a:pPr>
              <a:lnSpc>
                <a:spcPct val="120000"/>
              </a:lnSpc>
            </a:pPr>
            <a:endParaRPr lang="en-US" sz="1800" dirty="0">
              <a:latin typeface="Times New Roman" panose="02020603050405020304" pitchFamily="18"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77093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4C74F-846C-4022-9F58-3B50975B0AC5}"/>
              </a:ext>
            </a:extLst>
          </p:cNvPr>
          <p:cNvSpPr/>
          <p:nvPr/>
        </p:nvSpPr>
        <p:spPr>
          <a:xfrm>
            <a:off x="1527141" y="263951"/>
            <a:ext cx="8946037" cy="6555641"/>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Demographics</a:t>
            </a:r>
          </a:p>
          <a:p>
            <a:pPr lvl="1"/>
            <a:r>
              <a:rPr lang="en-US" sz="2800" dirty="0">
                <a:latin typeface="Times New Roman" panose="02020603050405020304" pitchFamily="18" charset="0"/>
                <a:cs typeface="Times New Roman" panose="02020603050405020304" pitchFamily="18" charset="0"/>
              </a:rPr>
              <a:t>A 45-year-old Asian male working in a software company with a sedentary lifestyle presents to the clinic with fatigue and generalized weakness, increased frequency of urination and always feeling hungry.</a:t>
            </a:r>
          </a:p>
          <a:p>
            <a:pPr lvl="1"/>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History</a:t>
            </a:r>
          </a:p>
          <a:p>
            <a:pPr marL="914400" lvl="1"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Apparently healthy, married for last 18 years.</a:t>
            </a:r>
          </a:p>
          <a:p>
            <a:pPr marL="914400" lvl="1"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Personal history of hypertension &amp; hyperlipidemia diagnosed 2 years back.</a:t>
            </a:r>
          </a:p>
          <a:p>
            <a:pPr marL="914400" lvl="1"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Does smoke ½ pack daily, drinks alcohol socially or on weekends in moderate amount.</a:t>
            </a:r>
          </a:p>
          <a:p>
            <a:pPr marL="914400" lvl="1"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Family hx significant for diabetes, hypertension and hyperlipidemia in his mother and diabetes in his siblings. Father expired due to GB syndrome.</a:t>
            </a:r>
          </a:p>
        </p:txBody>
      </p:sp>
    </p:spTree>
    <p:extLst>
      <p:ext uri="{BB962C8B-B14F-4D97-AF65-F5344CB8AC3E}">
        <p14:creationId xmlns:p14="http://schemas.microsoft.com/office/powerpoint/2010/main" val="57266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065D3-20F6-460A-98FE-D74C117736FC}"/>
              </a:ext>
            </a:extLst>
          </p:cNvPr>
          <p:cNvSpPr>
            <a:spLocks noGrp="1"/>
          </p:cNvSpPr>
          <p:nvPr>
            <p:ph type="title"/>
          </p:nvPr>
        </p:nvSpPr>
        <p:spPr>
          <a:xfrm>
            <a:off x="1524000" y="1"/>
            <a:ext cx="9133730" cy="596348"/>
          </a:xfrm>
        </p:spPr>
        <p:txBody>
          <a:bodyPr>
            <a:normAutofit/>
          </a:bodyPr>
          <a:lstStyle/>
          <a:p>
            <a:pPr algn="ctr"/>
            <a:r>
              <a:rPr lang="en-US" sz="3000" b="1" dirty="0">
                <a:latin typeface="Times New Roman" panose="02020603050405020304" pitchFamily="18" charset="0"/>
                <a:cs typeface="Times New Roman" panose="02020603050405020304" pitchFamily="18" charset="0"/>
              </a:rPr>
              <a:t>Present the patient</a:t>
            </a:r>
          </a:p>
        </p:txBody>
      </p:sp>
      <p:sp>
        <p:nvSpPr>
          <p:cNvPr id="3" name="Content Placeholder 2">
            <a:extLst>
              <a:ext uri="{FF2B5EF4-FFF2-40B4-BE49-F238E27FC236}">
                <a16:creationId xmlns:a16="http://schemas.microsoft.com/office/drawing/2014/main" id="{01517287-9380-487A-B32B-EDEEE0A46982}"/>
              </a:ext>
            </a:extLst>
          </p:cNvPr>
          <p:cNvSpPr>
            <a:spLocks noGrp="1"/>
          </p:cNvSpPr>
          <p:nvPr>
            <p:ph idx="1"/>
          </p:nvPr>
        </p:nvSpPr>
        <p:spPr>
          <a:xfrm>
            <a:off x="119270" y="596349"/>
            <a:ext cx="11353151" cy="5823305"/>
          </a:xfrm>
        </p:spPr>
        <p:txBody>
          <a:bodyPr>
            <a:noAutofit/>
          </a:bodyPr>
          <a:lstStyle/>
          <a:p>
            <a:pP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List of medications:</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Metoprolol 50 mg P.O. BID.</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Atorvastatin 40 mg P.O. daily.</a:t>
            </a:r>
          </a:p>
          <a:p>
            <a:pPr>
              <a:buFont typeface="Wingdings" panose="05000000000000000000" pitchFamily="2" charset="2"/>
              <a:buChar char="§"/>
            </a:pPr>
            <a:r>
              <a:rPr lang="en-US" sz="2800" dirty="0" err="1">
                <a:latin typeface="Times New Roman" panose="02020603050405020304" pitchFamily="18" charset="0"/>
                <a:cs typeface="Times New Roman" panose="02020603050405020304" pitchFamily="18" charset="0"/>
              </a:rPr>
              <a:t>Vit</a:t>
            </a:r>
            <a:r>
              <a:rPr lang="en-US" sz="2800" dirty="0">
                <a:latin typeface="Times New Roman" panose="02020603050405020304" pitchFamily="18" charset="0"/>
                <a:cs typeface="Times New Roman" panose="02020603050405020304" pitchFamily="18" charset="0"/>
              </a:rPr>
              <a:t>-D 5000 units daily.</a:t>
            </a:r>
          </a:p>
          <a:p>
            <a:pP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Use of CAM (after initial visit)</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Started taking Fenugreek 1 </a:t>
            </a:r>
            <a:r>
              <a:rPr lang="en-US" sz="2800" dirty="0" err="1">
                <a:latin typeface="Times New Roman" panose="02020603050405020304" pitchFamily="18" charset="0"/>
                <a:cs typeface="Times New Roman" panose="02020603050405020304" pitchFamily="18" charset="0"/>
              </a:rPr>
              <a:t>tspful</a:t>
            </a:r>
            <a:r>
              <a:rPr lang="en-US" sz="2800" dirty="0">
                <a:latin typeface="Times New Roman" panose="02020603050405020304" pitchFamily="18" charset="0"/>
                <a:cs typeface="Times New Roman" panose="02020603050405020304" pitchFamily="18" charset="0"/>
              </a:rPr>
              <a:t> in the morning on empty stomach. (3 months ago)</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Started to drink 30 oz of Bitter gourd juice daily ( not so consistent due to bitter taste).</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Recommended change in diet, exercise or yoga daily (advised on initial visit)</a:t>
            </a:r>
          </a:p>
        </p:txBody>
      </p:sp>
    </p:spTree>
    <p:extLst>
      <p:ext uri="{BB962C8B-B14F-4D97-AF65-F5344CB8AC3E}">
        <p14:creationId xmlns:p14="http://schemas.microsoft.com/office/powerpoint/2010/main" val="225558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57706-0C74-4B6B-93E9-E94265F809AB}"/>
              </a:ext>
            </a:extLst>
          </p:cNvPr>
          <p:cNvSpPr txBox="1"/>
          <p:nvPr/>
        </p:nvSpPr>
        <p:spPr>
          <a:xfrm>
            <a:off x="119270" y="168965"/>
            <a:ext cx="11827565" cy="8987076"/>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Review of systems: (Subjective)</a:t>
            </a:r>
          </a:p>
          <a:p>
            <a:pPr marL="285750" indent="-28575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Middle aged male with complaints of generalized weakness and fatigue most of the day.</a:t>
            </a:r>
          </a:p>
          <a:p>
            <a:pPr marL="285750" indent="-28575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Always feeling hungry.</a:t>
            </a:r>
          </a:p>
          <a:p>
            <a:pPr marL="285750" indent="-28575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Denies weight loss, constipation, diarrhea.</a:t>
            </a:r>
          </a:p>
          <a:p>
            <a:pPr marL="285750" indent="-28575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Denies shortness of breath, chest pain, numbness or tingling in the extremities.</a:t>
            </a:r>
          </a:p>
          <a:p>
            <a:pPr marL="285750" indent="-28575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Does state increased frequency of urination and drinking almost 2 gallons of water.</a:t>
            </a:r>
          </a:p>
          <a:p>
            <a:pPr marL="285750" indent="-28575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Feels depressed as he has low energy. </a:t>
            </a:r>
          </a:p>
          <a:p>
            <a:pPr lvl="7"/>
            <a:endParaRPr lang="en-US" sz="2800" b="1" dirty="0">
              <a:latin typeface="Times New Roman" panose="02020603050405020304" pitchFamily="18" charset="0"/>
              <a:cs typeface="Times New Roman" panose="02020603050405020304" pitchFamily="18" charset="0"/>
            </a:endParaRPr>
          </a:p>
          <a:p>
            <a:pPr lvl="7"/>
            <a:r>
              <a:rPr lang="en-US" sz="2800" b="1" dirty="0">
                <a:latin typeface="Times New Roman" panose="02020603050405020304" pitchFamily="18" charset="0"/>
                <a:cs typeface="Times New Roman" panose="02020603050405020304" pitchFamily="18" charset="0"/>
              </a:rPr>
              <a:t> Physical Examination (Objective)</a:t>
            </a:r>
          </a:p>
          <a:p>
            <a:r>
              <a:rPr lang="en-US" sz="2800" dirty="0"/>
              <a:t>Physical exam reveals Ht-5ft 8 inches; weight 175 </a:t>
            </a:r>
            <a:r>
              <a:rPr lang="en-US" sz="2800" dirty="0" err="1"/>
              <a:t>lbs</a:t>
            </a:r>
            <a:r>
              <a:rPr lang="en-US" sz="2800" dirty="0"/>
              <a:t>, bmi-26.6. Abd girth-40 inches</a:t>
            </a:r>
          </a:p>
          <a:p>
            <a:r>
              <a:rPr lang="en-US" sz="2800" dirty="0"/>
              <a:t>BP-130/80, HR-88/min. Labs: HgbA1C- 6.2%; 3 months later 7.4%;</a:t>
            </a:r>
            <a:endParaRPr lang="en-US" sz="2800" dirty="0">
              <a:solidFill>
                <a:srgbClr val="FF0000"/>
              </a:solidFill>
            </a:endParaRPr>
          </a:p>
          <a:p>
            <a:r>
              <a:rPr lang="en-US" sz="2800" dirty="0"/>
              <a:t>Urine positive for Glucose.</a:t>
            </a:r>
          </a:p>
          <a:p>
            <a:endParaRPr lang="en-US" sz="2800" dirty="0"/>
          </a:p>
          <a:p>
            <a:pPr marL="285750" indent="-285750">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sz="2400" dirty="0">
              <a:latin typeface="Book Antiqua" panose="02040602050305030304" pitchFamily="18" charset="0"/>
            </a:endParaRPr>
          </a:p>
          <a:p>
            <a:pPr marL="285750" indent="-285750">
              <a:buFont typeface="Wingdings" panose="05000000000000000000" pitchFamily="2" charset="2"/>
              <a:buChar char="§"/>
            </a:pPr>
            <a:endParaRPr lang="en-US" sz="2400" dirty="0">
              <a:latin typeface="Book Antiqua" panose="0204060205030503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33654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45B1-11C4-48A3-B9AA-FBA01A96FFC3}"/>
              </a:ext>
            </a:extLst>
          </p:cNvPr>
          <p:cNvSpPr>
            <a:spLocks noGrp="1"/>
          </p:cNvSpPr>
          <p:nvPr>
            <p:ph type="title"/>
          </p:nvPr>
        </p:nvSpPr>
        <p:spPr>
          <a:xfrm>
            <a:off x="1524000" y="78911"/>
            <a:ext cx="9133730" cy="533832"/>
          </a:xfrm>
        </p:spPr>
        <p:txBody>
          <a:bodyPr>
            <a:normAutofit/>
          </a:bodyPr>
          <a:lstStyle/>
          <a:p>
            <a:pPr algn="ctr"/>
            <a:r>
              <a:rPr lang="en-US" sz="2800" b="1" dirty="0">
                <a:latin typeface="Times New Roman" panose="02020603050405020304" pitchFamily="18" charset="0"/>
                <a:cs typeface="Times New Roman" panose="02020603050405020304" pitchFamily="18" charset="0"/>
              </a:rPr>
              <a:t>PHYSICAL EXAMINATION</a:t>
            </a:r>
          </a:p>
        </p:txBody>
      </p:sp>
      <p:sp>
        <p:nvSpPr>
          <p:cNvPr id="3" name="Content Placeholder 2">
            <a:extLst>
              <a:ext uri="{FF2B5EF4-FFF2-40B4-BE49-F238E27FC236}">
                <a16:creationId xmlns:a16="http://schemas.microsoft.com/office/drawing/2014/main" id="{AFFD8C61-A435-4D15-8E72-9056E0E055E9}"/>
              </a:ext>
            </a:extLst>
          </p:cNvPr>
          <p:cNvSpPr>
            <a:spLocks noGrp="1"/>
          </p:cNvSpPr>
          <p:nvPr>
            <p:ph idx="1"/>
          </p:nvPr>
        </p:nvSpPr>
        <p:spPr>
          <a:xfrm>
            <a:off x="499621" y="612742"/>
            <a:ext cx="11227323" cy="6014301"/>
          </a:xfrm>
        </p:spPr>
        <p:txBody>
          <a:bodyPr>
            <a:noAutofit/>
          </a:bodyPr>
          <a:lstStyle/>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General</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Well groomed. Sitting in comfortable position.</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Skin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PWD, no pallor, no lesions noted.</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Head</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Normocephalic, atraumatic.</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Eyes</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PERRLA, conjunctivae pink, EOMI, fundoscopic exam: WNL.</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Ear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Canals clear, TMs &amp; bone landmarks normal, hearing normal.</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Nares</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atraumatic, patent.</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Throat/Mouth: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Mouth moist, tongue midline, normal rise of soft palate, posterior pharynx clear, tonsil 1+.</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Neck</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Supple, FROM, no lymphadenopathy, trachea midline.</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Chest/</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Resp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CTA, RRR, no murmur, rub, or gallop.</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Abd</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soft, BS x 4, no tenderness noted on palpation.</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Musculoskeletal</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Moves all extremities. No joint deformity, good pulses.</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Neuro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A/O x4, GCS 15, CNII-XII intact, no focal neuro deficits.     Microfilament test intact.</a:t>
            </a:r>
          </a:p>
          <a:p>
            <a:endParaRPr lang="en-US" sz="2400" dirty="0"/>
          </a:p>
          <a:p>
            <a:endParaRPr lang="en-US" sz="2400" dirty="0"/>
          </a:p>
        </p:txBody>
      </p:sp>
    </p:spTree>
    <p:extLst>
      <p:ext uri="{BB962C8B-B14F-4D97-AF65-F5344CB8AC3E}">
        <p14:creationId xmlns:p14="http://schemas.microsoft.com/office/powerpoint/2010/main" val="358378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1C9C-E8BC-4CC5-9971-82F894CEA1CF}"/>
              </a:ext>
            </a:extLst>
          </p:cNvPr>
          <p:cNvSpPr>
            <a:spLocks noGrp="1"/>
          </p:cNvSpPr>
          <p:nvPr>
            <p:ph type="title"/>
          </p:nvPr>
        </p:nvSpPr>
        <p:spPr>
          <a:xfrm>
            <a:off x="1524000" y="78911"/>
            <a:ext cx="9133730" cy="486697"/>
          </a:xfrm>
        </p:spPr>
        <p:txBody>
          <a:bodyPr>
            <a:normAutofit/>
          </a:bodyPr>
          <a:lstStyle/>
          <a:p>
            <a:pPr algn="ctr"/>
            <a:r>
              <a:rPr lang="en-US" sz="2800" b="1" dirty="0">
                <a:latin typeface="Times New Roman" panose="02020603050405020304" pitchFamily="18" charset="0"/>
                <a:cs typeface="Times New Roman" panose="02020603050405020304" pitchFamily="18" charset="0"/>
              </a:rPr>
              <a:t>Assessment</a:t>
            </a:r>
          </a:p>
        </p:txBody>
      </p:sp>
      <p:sp>
        <p:nvSpPr>
          <p:cNvPr id="3" name="Content Placeholder 2">
            <a:extLst>
              <a:ext uri="{FF2B5EF4-FFF2-40B4-BE49-F238E27FC236}">
                <a16:creationId xmlns:a16="http://schemas.microsoft.com/office/drawing/2014/main" id="{7524A596-4C09-475E-A616-1080AF55C183}"/>
              </a:ext>
            </a:extLst>
          </p:cNvPr>
          <p:cNvSpPr>
            <a:spLocks noGrp="1"/>
          </p:cNvSpPr>
          <p:nvPr>
            <p:ph idx="1"/>
          </p:nvPr>
        </p:nvSpPr>
        <p:spPr>
          <a:xfrm>
            <a:off x="197963" y="631596"/>
            <a:ext cx="11821212" cy="6147493"/>
          </a:xfrm>
        </p:spPr>
        <p:txBody>
          <a:bodyPr>
            <a:noAutofit/>
          </a:bodyPr>
          <a:lstStyle/>
          <a:p>
            <a:pPr marL="45720" indent="0">
              <a:buNone/>
            </a:pPr>
            <a:r>
              <a:rPr lang="en-US" sz="2800" b="1" dirty="0">
                <a:latin typeface="Times New Roman" panose="02020603050405020304" pitchFamily="18" charset="0"/>
                <a:cs typeface="Times New Roman" panose="02020603050405020304" pitchFamily="18" charset="0"/>
              </a:rPr>
              <a:t>Diagnosis</a:t>
            </a:r>
            <a:r>
              <a:rPr lang="en-US" sz="2800" dirty="0">
                <a:latin typeface="Times New Roman" panose="02020603050405020304" pitchFamily="18" charset="0"/>
                <a:cs typeface="Times New Roman" panose="02020603050405020304" pitchFamily="18" charset="0"/>
              </a:rPr>
              <a:t>: Type II Diabetes Mellitus</a:t>
            </a:r>
          </a:p>
          <a:p>
            <a:pPr marL="45720" indent="0">
              <a:buNone/>
            </a:pPr>
            <a:r>
              <a:rPr lang="en-US" sz="2800" b="1" dirty="0">
                <a:latin typeface="Times New Roman" panose="02020603050405020304" pitchFamily="18" charset="0"/>
                <a:cs typeface="Times New Roman" panose="02020603050405020304" pitchFamily="18" charset="0"/>
              </a:rPr>
              <a:t>Differential Diagnosis</a:t>
            </a:r>
            <a:r>
              <a:rPr lang="en-US" sz="2800" dirty="0">
                <a:latin typeface="Times New Roman" panose="02020603050405020304" pitchFamily="18" charset="0"/>
                <a:cs typeface="Times New Roman" panose="02020603050405020304" pitchFamily="18" charset="0"/>
              </a:rPr>
              <a:t>: </a:t>
            </a:r>
          </a:p>
          <a:p>
            <a:pPr>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Diabetes Insipidus.</a:t>
            </a:r>
          </a:p>
          <a:p>
            <a:pPr>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Stress Hyperglycemia</a:t>
            </a:r>
          </a:p>
          <a:p>
            <a:pPr>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Diabetes secondary to drugs, hormonal excess or pancreatic disease.</a:t>
            </a:r>
          </a:p>
          <a:p>
            <a:pPr marL="45720" indent="0">
              <a:buNone/>
            </a:pPr>
            <a:r>
              <a:rPr lang="en-US" sz="2800" b="1" dirty="0">
                <a:latin typeface="Times New Roman" panose="02020603050405020304" pitchFamily="18" charset="0"/>
                <a:cs typeface="Times New Roman" panose="02020603050405020304" pitchFamily="18" charset="0"/>
              </a:rPr>
              <a:t>Medication</a:t>
            </a:r>
            <a:r>
              <a:rPr lang="en-US" sz="2800" dirty="0">
                <a:latin typeface="Times New Roman" panose="02020603050405020304" pitchFamily="18" charset="0"/>
                <a:cs typeface="Times New Roman" panose="02020603050405020304" pitchFamily="18" charset="0"/>
              </a:rPr>
              <a:t>: Started on Metformin 500 mg P.O. BID.</a:t>
            </a:r>
          </a:p>
          <a:p>
            <a:pPr marL="45720" indent="0">
              <a:buNone/>
            </a:pPr>
            <a:r>
              <a:rPr lang="en-US" sz="2800" b="1" dirty="0">
                <a:latin typeface="Times New Roman" panose="02020603050405020304" pitchFamily="18" charset="0"/>
                <a:cs typeface="Times New Roman" panose="02020603050405020304" pitchFamily="18" charset="0"/>
              </a:rPr>
              <a:t>Diagnostic</a:t>
            </a:r>
            <a:r>
              <a:rPr lang="en-US" sz="2800" dirty="0">
                <a:latin typeface="Times New Roman" panose="02020603050405020304" pitchFamily="18" charset="0"/>
                <a:cs typeface="Times New Roman" panose="02020603050405020304" pitchFamily="18" charset="0"/>
              </a:rPr>
              <a:t>: Will recheck HgbA1C and lipid panel in 3 months.</a:t>
            </a:r>
          </a:p>
          <a:p>
            <a:pPr marL="45720" indent="0">
              <a:buNone/>
            </a:pPr>
            <a:r>
              <a:rPr lang="en-US" sz="2800" b="1" dirty="0">
                <a:latin typeface="Times New Roman" panose="02020603050405020304" pitchFamily="18" charset="0"/>
                <a:cs typeface="Times New Roman" panose="02020603050405020304" pitchFamily="18" charset="0"/>
              </a:rPr>
              <a:t>Plan</a:t>
            </a:r>
            <a:r>
              <a:rPr lang="en-US" sz="2800" dirty="0">
                <a:latin typeface="Times New Roman" panose="02020603050405020304" pitchFamily="18" charset="0"/>
                <a:cs typeface="Times New Roman" panose="02020603050405020304" pitchFamily="18" charset="0"/>
              </a:rPr>
              <a:t>:  Educated on 40/30/30 diet plan.</a:t>
            </a:r>
          </a:p>
          <a:p>
            <a:pPr>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Low CHO, low fat diet, to include more vegetables and low sweetened fruits in diet.</a:t>
            </a:r>
          </a:p>
          <a:p>
            <a:pPr>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Daily exercise at least 30 min walking, may start yoga or other forms of exercise.</a:t>
            </a:r>
          </a:p>
          <a:p>
            <a:endParaRPr lang="en-US" sz="2400" dirty="0">
              <a:latin typeface="Book Antiqua" panose="02040602050305030304" pitchFamily="18" charset="0"/>
            </a:endParaRPr>
          </a:p>
          <a:p>
            <a:endParaRPr lang="en-US" sz="2400" dirty="0">
              <a:latin typeface="Book Antiqua" panose="02040602050305030304" pitchFamily="18" charset="0"/>
            </a:endParaRPr>
          </a:p>
        </p:txBody>
      </p:sp>
    </p:spTree>
    <p:extLst>
      <p:ext uri="{BB962C8B-B14F-4D97-AF65-F5344CB8AC3E}">
        <p14:creationId xmlns:p14="http://schemas.microsoft.com/office/powerpoint/2010/main" val="70866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658D22-3980-4A45-86E0-B48EB3089060}"/>
              </a:ext>
            </a:extLst>
          </p:cNvPr>
          <p:cNvPicPr>
            <a:picLocks noChangeAspect="1"/>
          </p:cNvPicPr>
          <p:nvPr/>
        </p:nvPicPr>
        <p:blipFill>
          <a:blip r:embed="rId2"/>
          <a:stretch>
            <a:fillRect/>
          </a:stretch>
        </p:blipFill>
        <p:spPr>
          <a:xfrm>
            <a:off x="0" y="924339"/>
            <a:ext cx="5963479" cy="3637722"/>
          </a:xfrm>
          <a:prstGeom prst="rect">
            <a:avLst/>
          </a:prstGeom>
        </p:spPr>
      </p:pic>
      <p:pic>
        <p:nvPicPr>
          <p:cNvPr id="6" name="Picture 5">
            <a:extLst>
              <a:ext uri="{FF2B5EF4-FFF2-40B4-BE49-F238E27FC236}">
                <a16:creationId xmlns:a16="http://schemas.microsoft.com/office/drawing/2014/main" id="{CB47EDE6-746C-48D6-934D-0CEF08B01FB6}"/>
              </a:ext>
            </a:extLst>
          </p:cNvPr>
          <p:cNvPicPr>
            <a:picLocks noChangeAspect="1"/>
          </p:cNvPicPr>
          <p:nvPr/>
        </p:nvPicPr>
        <p:blipFill>
          <a:blip r:embed="rId3"/>
          <a:stretch>
            <a:fillRect/>
          </a:stretch>
        </p:blipFill>
        <p:spPr>
          <a:xfrm>
            <a:off x="1" y="4562062"/>
            <a:ext cx="5784574" cy="2146852"/>
          </a:xfrm>
          <a:prstGeom prst="rect">
            <a:avLst/>
          </a:prstGeom>
        </p:spPr>
      </p:pic>
      <p:pic>
        <p:nvPicPr>
          <p:cNvPr id="7" name="Picture 6">
            <a:extLst>
              <a:ext uri="{FF2B5EF4-FFF2-40B4-BE49-F238E27FC236}">
                <a16:creationId xmlns:a16="http://schemas.microsoft.com/office/drawing/2014/main" id="{1FCAD5DD-2174-4C6A-A038-673FF78950AF}"/>
              </a:ext>
            </a:extLst>
          </p:cNvPr>
          <p:cNvPicPr>
            <a:picLocks noChangeAspect="1"/>
          </p:cNvPicPr>
          <p:nvPr/>
        </p:nvPicPr>
        <p:blipFill>
          <a:blip r:embed="rId4"/>
          <a:stretch>
            <a:fillRect/>
          </a:stretch>
        </p:blipFill>
        <p:spPr>
          <a:xfrm>
            <a:off x="5784575" y="4562062"/>
            <a:ext cx="6301408" cy="2146852"/>
          </a:xfrm>
          <a:prstGeom prst="rect">
            <a:avLst/>
          </a:prstGeom>
        </p:spPr>
      </p:pic>
      <p:sp>
        <p:nvSpPr>
          <p:cNvPr id="13" name="Rectangle 12">
            <a:extLst>
              <a:ext uri="{FF2B5EF4-FFF2-40B4-BE49-F238E27FC236}">
                <a16:creationId xmlns:a16="http://schemas.microsoft.com/office/drawing/2014/main" id="{F4306709-C09D-485D-92A6-176F0DDA9E2E}"/>
              </a:ext>
            </a:extLst>
          </p:cNvPr>
          <p:cNvSpPr/>
          <p:nvPr/>
        </p:nvSpPr>
        <p:spPr>
          <a:xfrm>
            <a:off x="6228520" y="850687"/>
            <a:ext cx="5768010" cy="89255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Diabetes</a:t>
            </a:r>
            <a:r>
              <a:rPr lang="en-US" sz="2400" dirty="0">
                <a:latin typeface="Book Antiqua" panose="02040602050305030304" pitchFamily="18" charset="0"/>
              </a:rPr>
              <a:t> is the </a:t>
            </a:r>
            <a:r>
              <a:rPr lang="en-US" sz="2400" b="1" dirty="0">
                <a:latin typeface="Book Antiqua" panose="02040602050305030304" pitchFamily="18" charset="0"/>
              </a:rPr>
              <a:t>seventh leading cause</a:t>
            </a:r>
            <a:r>
              <a:rPr lang="en-US" sz="2400" dirty="0">
                <a:latin typeface="Book Antiqua" panose="02040602050305030304" pitchFamily="18" charset="0"/>
              </a:rPr>
              <a:t> of death in the US.</a:t>
            </a:r>
          </a:p>
        </p:txBody>
      </p:sp>
      <p:sp>
        <p:nvSpPr>
          <p:cNvPr id="14" name="TextBox 13">
            <a:extLst>
              <a:ext uri="{FF2B5EF4-FFF2-40B4-BE49-F238E27FC236}">
                <a16:creationId xmlns:a16="http://schemas.microsoft.com/office/drawing/2014/main" id="{B3344384-6352-4ABE-9F94-BE481A0D4FF6}"/>
              </a:ext>
            </a:extLst>
          </p:cNvPr>
          <p:cNvSpPr txBox="1"/>
          <p:nvPr/>
        </p:nvSpPr>
        <p:spPr>
          <a:xfrm>
            <a:off x="2818614" y="1"/>
            <a:ext cx="637252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Epidemiology</a:t>
            </a:r>
          </a:p>
        </p:txBody>
      </p:sp>
      <p:sp>
        <p:nvSpPr>
          <p:cNvPr id="15" name="Rectangle 14">
            <a:extLst>
              <a:ext uri="{FF2B5EF4-FFF2-40B4-BE49-F238E27FC236}">
                <a16:creationId xmlns:a16="http://schemas.microsoft.com/office/drawing/2014/main" id="{1789BE4F-5ED5-487E-87E6-A089DEE299E6}"/>
              </a:ext>
            </a:extLst>
          </p:cNvPr>
          <p:cNvSpPr/>
          <p:nvPr/>
        </p:nvSpPr>
        <p:spPr>
          <a:xfrm>
            <a:off x="6228520" y="1987826"/>
            <a:ext cx="5687991"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In the last </a:t>
            </a:r>
            <a:r>
              <a:rPr lang="en-US" sz="2800" b="1" dirty="0">
                <a:latin typeface="Times New Roman" panose="02020603050405020304" pitchFamily="18" charset="0"/>
                <a:cs typeface="Times New Roman" panose="02020603050405020304" pitchFamily="18" charset="0"/>
              </a:rPr>
              <a:t>20 years</a:t>
            </a:r>
            <a:r>
              <a:rPr lang="en-US" sz="2800" dirty="0">
                <a:latin typeface="Times New Roman" panose="02020603050405020304" pitchFamily="18" charset="0"/>
                <a:cs typeface="Times New Roman" panose="02020603050405020304" pitchFamily="18" charset="0"/>
              </a:rPr>
              <a:t>, the number of adults diagnosed with diabetes has more than </a:t>
            </a:r>
            <a:r>
              <a:rPr lang="en-US" sz="2800" b="1" dirty="0">
                <a:latin typeface="Times New Roman" panose="02020603050405020304" pitchFamily="18" charset="0"/>
                <a:cs typeface="Times New Roman" panose="02020603050405020304" pitchFamily="18" charset="0"/>
              </a:rPr>
              <a:t>tripled</a:t>
            </a:r>
            <a:r>
              <a:rPr lang="en-US" sz="2800" dirty="0">
                <a:latin typeface="Times New Roman" panose="02020603050405020304" pitchFamily="18" charset="0"/>
                <a:cs typeface="Times New Roman" panose="02020603050405020304" pitchFamily="18" charset="0"/>
              </a:rPr>
              <a:t> as the American population has aged and become more overweight or obese.</a:t>
            </a:r>
          </a:p>
        </p:txBody>
      </p:sp>
    </p:spTree>
    <p:extLst>
      <p:ext uri="{BB962C8B-B14F-4D97-AF65-F5344CB8AC3E}">
        <p14:creationId xmlns:p14="http://schemas.microsoft.com/office/powerpoint/2010/main" val="219216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5B853-72A0-4214-9984-74E90D560561}"/>
              </a:ext>
            </a:extLst>
          </p:cNvPr>
          <p:cNvSpPr>
            <a:spLocks noGrp="1"/>
          </p:cNvSpPr>
          <p:nvPr>
            <p:ph type="title"/>
          </p:nvPr>
        </p:nvSpPr>
        <p:spPr>
          <a:xfrm>
            <a:off x="735291" y="78910"/>
            <a:ext cx="10567447" cy="931710"/>
          </a:xfrm>
        </p:spPr>
        <p:txBody>
          <a:bodyPr>
            <a:noAutofit/>
          </a:bodyPr>
          <a:lstStyle/>
          <a:p>
            <a:pPr algn="ctr"/>
            <a:r>
              <a:rPr lang="en-US" sz="2800" b="1" dirty="0">
                <a:latin typeface="Times New Roman" panose="02020603050405020304" pitchFamily="18" charset="0"/>
                <a:cs typeface="Times New Roman" panose="02020603050405020304" pitchFamily="18" charset="0"/>
              </a:rPr>
              <a:t>Epidemiology: Racial and Ethnic Differences/Cost.</a:t>
            </a:r>
          </a:p>
        </p:txBody>
      </p:sp>
      <p:pic>
        <p:nvPicPr>
          <p:cNvPr id="4" name="Content Placeholder 3">
            <a:extLst>
              <a:ext uri="{FF2B5EF4-FFF2-40B4-BE49-F238E27FC236}">
                <a16:creationId xmlns:a16="http://schemas.microsoft.com/office/drawing/2014/main" id="{0671C14F-97A1-4E5B-BFFD-CCE8998396FB}"/>
              </a:ext>
            </a:extLst>
          </p:cNvPr>
          <p:cNvPicPr>
            <a:picLocks noGrp="1" noChangeAspect="1"/>
          </p:cNvPicPr>
          <p:nvPr>
            <p:ph idx="1"/>
          </p:nvPr>
        </p:nvPicPr>
        <p:blipFill>
          <a:blip r:embed="rId2"/>
          <a:stretch>
            <a:fillRect/>
          </a:stretch>
        </p:blipFill>
        <p:spPr>
          <a:xfrm>
            <a:off x="0" y="1170874"/>
            <a:ext cx="6500191" cy="5687125"/>
          </a:xfrm>
          <a:prstGeom prst="rect">
            <a:avLst/>
          </a:prstGeom>
        </p:spPr>
      </p:pic>
      <p:pic>
        <p:nvPicPr>
          <p:cNvPr id="5" name="Picture 4">
            <a:extLst>
              <a:ext uri="{FF2B5EF4-FFF2-40B4-BE49-F238E27FC236}">
                <a16:creationId xmlns:a16="http://schemas.microsoft.com/office/drawing/2014/main" id="{D4AFF932-FB62-429D-B689-D92EC491A417}"/>
              </a:ext>
            </a:extLst>
          </p:cNvPr>
          <p:cNvPicPr>
            <a:picLocks noChangeAspect="1"/>
          </p:cNvPicPr>
          <p:nvPr/>
        </p:nvPicPr>
        <p:blipFill>
          <a:blip r:embed="rId3"/>
          <a:stretch>
            <a:fillRect/>
          </a:stretch>
        </p:blipFill>
        <p:spPr>
          <a:xfrm>
            <a:off x="6594454" y="1170873"/>
            <a:ext cx="5597546" cy="5687125"/>
          </a:xfrm>
          <a:prstGeom prst="rect">
            <a:avLst/>
          </a:prstGeom>
        </p:spPr>
      </p:pic>
    </p:spTree>
    <p:extLst>
      <p:ext uri="{BB962C8B-B14F-4D97-AF65-F5344CB8AC3E}">
        <p14:creationId xmlns:p14="http://schemas.microsoft.com/office/powerpoint/2010/main" val="323944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F5AFAE-B80F-42D3-94B4-729362BC1BCB}">
  <ds:schemaRefs>
    <ds:schemaRef ds:uri="http://schemas.microsoft.com/office/2006/metadata/properties"/>
    <ds:schemaRef ds:uri="http://schemas.microsoft.com/office/infopath/2007/PartnerControls"/>
    <ds:schemaRef ds:uri="40262f94-9f35-4ac3-9a90-690165a166b7"/>
  </ds:schemaRefs>
</ds:datastoreItem>
</file>

<file path=customXml/itemProps2.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9A7CA-BEC5-41E5-AAE1-C9D7FC518E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457</TotalTime>
  <Words>1525</Words>
  <Application>Microsoft Office PowerPoint</Application>
  <PresentationFormat>Widescreen</PresentationFormat>
  <Paragraphs>186</Paragraphs>
  <Slides>24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Arial</vt:lpstr>
      <vt:lpstr>Book Antiqua</vt:lpstr>
      <vt:lpstr>Cambria</vt:lpstr>
      <vt:lpstr>Courier New</vt:lpstr>
      <vt:lpstr>Geneva</vt:lpstr>
      <vt:lpstr>Times New Roman</vt:lpstr>
      <vt:lpstr>Wingdings</vt:lpstr>
      <vt:lpstr>Back to School 16x9</vt:lpstr>
      <vt:lpstr>CASE PRESENTATION</vt:lpstr>
      <vt:lpstr>   OBJECTIVES</vt:lpstr>
      <vt:lpstr>PowerPoint Presentation</vt:lpstr>
      <vt:lpstr>Present the patient</vt:lpstr>
      <vt:lpstr>PowerPoint Presentation</vt:lpstr>
      <vt:lpstr>PHYSICAL EXAMINATION</vt:lpstr>
      <vt:lpstr>Assessment</vt:lpstr>
      <vt:lpstr>PowerPoint Presentation</vt:lpstr>
      <vt:lpstr>Epidemiology: Racial and Ethnic Differences/Cost.</vt:lpstr>
      <vt:lpstr> Risk Factors</vt:lpstr>
      <vt:lpstr>Pathophysiology</vt:lpstr>
      <vt:lpstr>Pathophysiology</vt:lpstr>
      <vt:lpstr>Multiorgan Regulation of Blood Glucose</vt:lpstr>
      <vt:lpstr>Signs &amp; Symptoms</vt:lpstr>
      <vt:lpstr>Diagnostics</vt:lpstr>
      <vt:lpstr>Therapeutic intervention goals</vt:lpstr>
      <vt:lpstr>Therapeutic interventions</vt:lpstr>
      <vt:lpstr>Treatment of T2DM Based on Pathophysiology</vt:lpstr>
      <vt:lpstr>Antihyperglycemic agents for T2DM:  Recommendations</vt:lpstr>
      <vt:lpstr>CAM Therapies useful in management of T2 DM</vt:lpstr>
      <vt:lpstr>Return to the patient:</vt:lpstr>
      <vt:lpstr>Return to the patient:</vt:lpstr>
      <vt:lpstr>Summary</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dc:title>
  <dc:creator>indrajit</dc:creator>
  <cp:lastModifiedBy>indrajit</cp:lastModifiedBy>
  <cp:revision>41</cp:revision>
  <dcterms:created xsi:type="dcterms:W3CDTF">2018-11-30T00:03:59Z</dcterms:created>
  <dcterms:modified xsi:type="dcterms:W3CDTF">2018-12-04T03:37:22Z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