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4"/>
    <p:sldMasterId id="2147483693" r:id="rId5"/>
    <p:sldMasterId id="2147483694" r:id="rId6"/>
    <p:sldMasterId id="214748369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5143500" cx="9144000"/>
  <p:notesSz cx="6858000" cy="9144000"/>
  <p:embeddedFontLst>
    <p:embeddedFont>
      <p:font typeface="Playfair Display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PlayfairDisplay-regular.fntdata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Lato-regular.fntdata"/><Relationship Id="rId27" Type="http://schemas.openxmlformats.org/officeDocument/2006/relationships/font" Target="fonts/PlayfairDisplay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Lato-bold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fbd7684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efbd7684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discuss in pairs or put answer in chat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This is not a good visual because it is not simple enough; it will be hard to see anything in this visual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c33683cee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c33683cee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Good:  This visual is colorful, large, and eye catching Bad: There are too many labels, it is hard to read, there is no title; they can remove unneeded wording, label only the major parts, and make the part we need to focus on large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c2ea40e4d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c2ea40e4d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Introduce the parts of a harp using pointer and example sentences; then students practice describing their own object in groups [can be assigned or they find a picture?]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Students will practice describing the image to group members; OPTIONAL: students choose their own image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Purpose: to practice using visuals in English; students think about what visual is most useful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Share out: what was easy? What was hard? What image did you choose/How useful was the image you received/would you use it in a presentation What would you change?</a:t>
            </a:r>
            <a:endParaRPr>
              <a:solidFill>
                <a:srgbClr val="595959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en">
                <a:solidFill>
                  <a:srgbClr val="595959"/>
                </a:solidFill>
              </a:rPr>
              <a:t>One object: </a:t>
            </a:r>
            <a:r>
              <a:rPr lang="en">
                <a:solidFill>
                  <a:srgbClr val="FF0000"/>
                </a:solidFill>
              </a:rPr>
              <a:t>This is</a:t>
            </a:r>
            <a:r>
              <a:rPr lang="en">
                <a:solidFill>
                  <a:srgbClr val="595959"/>
                </a:solidFill>
              </a:rPr>
              <a:t> a harp</a:t>
            </a:r>
            <a:endParaRPr>
              <a:solidFill>
                <a:srgbClr val="595959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○"/>
            </a:pPr>
            <a:r>
              <a:rPr lang="en">
                <a:solidFill>
                  <a:srgbClr val="595959"/>
                </a:solidFill>
              </a:rPr>
              <a:t>First time, use ‘a’; after, use ‘a’, ‘the’, or -s ending</a:t>
            </a:r>
            <a:endParaRPr>
              <a:solidFill>
                <a:srgbClr val="595959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en">
                <a:solidFill>
                  <a:srgbClr val="595959"/>
                </a:solidFill>
              </a:rPr>
              <a:t>Parts of objects: </a:t>
            </a:r>
            <a:r>
              <a:rPr lang="en">
                <a:solidFill>
                  <a:srgbClr val="FF0000"/>
                </a:solidFill>
              </a:rPr>
              <a:t>These are</a:t>
            </a:r>
            <a:r>
              <a:rPr lang="en">
                <a:solidFill>
                  <a:srgbClr val="595959"/>
                </a:solidFill>
              </a:rPr>
              <a:t> the strings</a:t>
            </a:r>
            <a:endParaRPr>
              <a:solidFill>
                <a:srgbClr val="595959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○"/>
            </a:pPr>
            <a:r>
              <a:rPr lang="en">
                <a:solidFill>
                  <a:srgbClr val="595959"/>
                </a:solidFill>
              </a:rPr>
              <a:t>‘The’ is often used instead of ‘a’ to describe parts of an object</a:t>
            </a:r>
            <a:endParaRPr>
              <a:solidFill>
                <a:srgbClr val="595959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en">
                <a:solidFill>
                  <a:srgbClr val="FF0000"/>
                </a:solidFill>
              </a:rPr>
              <a:t>Here you have</a:t>
            </a:r>
            <a:r>
              <a:rPr lang="en">
                <a:solidFill>
                  <a:srgbClr val="595959"/>
                </a:solidFill>
              </a:rPr>
              <a:t> the pins, which are used to tune the strings.</a:t>
            </a:r>
            <a:endParaRPr>
              <a:solidFill>
                <a:srgbClr val="595959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en">
                <a:solidFill>
                  <a:srgbClr val="595959"/>
                </a:solidFill>
              </a:rPr>
              <a:t>When location is important: That is (That’s) the pupil of the eye.</a:t>
            </a:r>
            <a:endParaRPr>
              <a:solidFill>
                <a:srgbClr val="595959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○"/>
            </a:pPr>
            <a:r>
              <a:rPr lang="en">
                <a:solidFill>
                  <a:srgbClr val="595959"/>
                </a:solidFill>
              </a:rPr>
              <a:t>When things are farther apart:</a:t>
            </a:r>
            <a:r>
              <a:rPr lang="en">
                <a:solidFill>
                  <a:srgbClr val="FF0000"/>
                </a:solidFill>
              </a:rPr>
              <a:t> This is… here and that is… there</a:t>
            </a:r>
            <a:r>
              <a:rPr lang="en">
                <a:solidFill>
                  <a:srgbClr val="595959"/>
                </a:solidFill>
              </a:rPr>
              <a:t> </a:t>
            </a:r>
            <a:endParaRPr>
              <a:solidFill>
                <a:srgbClr val="595959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en">
                <a:solidFill>
                  <a:srgbClr val="595959"/>
                </a:solidFill>
              </a:rPr>
              <a:t>...is/are called…</a:t>
            </a:r>
            <a:endParaRPr>
              <a:solidFill>
                <a:srgbClr val="595959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en">
                <a:solidFill>
                  <a:srgbClr val="595959"/>
                </a:solidFill>
              </a:rPr>
              <a:t>Connectors &amp; Prepositions can introduce and relate parts to each other: </a:t>
            </a:r>
            <a:r>
              <a:rPr lang="en">
                <a:solidFill>
                  <a:srgbClr val="FF0000"/>
                </a:solidFill>
              </a:rPr>
              <a:t>next, after that, behind, underneath, in back of, next to, inside of…</a:t>
            </a:r>
            <a:endParaRPr>
              <a:solidFill>
                <a:srgbClr val="FF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en">
                <a:solidFill>
                  <a:srgbClr val="595959"/>
                </a:solidFill>
              </a:rPr>
              <a:t>New information: This is the outer bark, and behind it is the </a:t>
            </a:r>
            <a:r>
              <a:rPr lang="en">
                <a:solidFill>
                  <a:srgbClr val="FF0000"/>
                </a:solidFill>
              </a:rPr>
              <a:t>inner bark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3228f4d6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c3228f4d6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c2ea40e4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c2ea40e4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group activity: Students take turns describing until their group-mates guess the objects in the photo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/>
              <a:t>Ok to use prepositions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/>
              <a:t>No using the name of the object to describe the object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c2ea40e4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c2ea40e4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Bonus group activity: Students take turns describing until their group-mates guess the objects in the photo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Ok to use prepositions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No using the name of the object to describe the object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806c256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806c256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Time 55”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Warm up 15”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Visual Aids 20” (5” per slide)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Practice 20”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c07c4bde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c07c4bde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Note: This can connect to the group activity later by being the SAME assigned object/concept in both activities. This is without visual and the next one is with visual (see slide 13)</a:t>
            </a:r>
            <a:endParaRPr sz="1200"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Materials:</a:t>
            </a:r>
            <a:r>
              <a:rPr lang="en" sz="12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Descriptive adjectives handout </a:t>
            </a:r>
            <a:endParaRPr sz="1200"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555555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What place did I describe? </a:t>
            </a:r>
            <a:r>
              <a:rPr lang="en" sz="1200">
                <a:solidFill>
                  <a:srgbClr val="555555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leaning tower of Pisa</a:t>
            </a:r>
            <a:endParaRPr sz="1200"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Other ideas: Look at some visuals. Which </a:t>
            </a:r>
            <a:r>
              <a:rPr lang="en" sz="12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one would you use in a </a:t>
            </a:r>
            <a:r>
              <a:rPr lang="en" sz="12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presentation/speech? Why? </a:t>
            </a:r>
            <a:endParaRPr sz="1200"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Purpose of activity: 1. Can show that sometimes visuals are easier to use than descriptions; </a:t>
            </a:r>
            <a:endParaRPr sz="1200"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45b1e12bd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45b1e12bd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c2ea40e4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c2ea40e4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make it more difficult, we could choose abstract concepts instead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c2ea40e4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c2ea40e4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</a:t>
            </a:r>
            <a:r>
              <a:rPr lang="en"/>
              <a:t>discuss</a:t>
            </a:r>
            <a:r>
              <a:rPr lang="en"/>
              <a:t> in groups; can also vote in a poll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Discussion: Look at the next three slides and discuss the questions below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Groups can share about: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Which aids are good?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Which ones are bad?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Which would you use?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How could you </a:t>
            </a:r>
            <a:r>
              <a:rPr lang="en"/>
              <a:t>improve them?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</a:pPr>
            <a:r>
              <a:rPr lang="en" sz="1000">
                <a:solidFill>
                  <a:srgbClr val="595959"/>
                </a:solidFill>
              </a:rPr>
              <a:t>Physical Objects</a:t>
            </a:r>
            <a:endParaRPr sz="1000">
              <a:solidFill>
                <a:srgbClr val="595959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</a:pPr>
            <a:r>
              <a:rPr lang="en" sz="1000">
                <a:solidFill>
                  <a:srgbClr val="595959"/>
                </a:solidFill>
              </a:rPr>
              <a:t>Handouts</a:t>
            </a:r>
            <a:endParaRPr sz="1000">
              <a:solidFill>
                <a:srgbClr val="595959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</a:pPr>
            <a:r>
              <a:rPr lang="en" sz="1000">
                <a:solidFill>
                  <a:srgbClr val="595959"/>
                </a:solidFill>
              </a:rPr>
              <a:t>Posters and Drawn Images</a:t>
            </a:r>
            <a:endParaRPr sz="1000">
              <a:solidFill>
                <a:srgbClr val="595959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</a:pPr>
            <a:r>
              <a:rPr lang="en" sz="1000">
                <a:solidFill>
                  <a:srgbClr val="595959"/>
                </a:solidFill>
              </a:rPr>
              <a:t>Projector*/Computer images</a:t>
            </a:r>
            <a:endParaRPr sz="1000">
              <a:solidFill>
                <a:srgbClr val="595959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</a:pPr>
            <a:r>
              <a:rPr lang="en" sz="1000">
                <a:solidFill>
                  <a:srgbClr val="595959"/>
                </a:solidFill>
              </a:rPr>
              <a:t>Graphs and Charts</a:t>
            </a:r>
            <a:endParaRPr sz="1000">
              <a:solidFill>
                <a:srgbClr val="595959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</a:pPr>
            <a:r>
              <a:rPr lang="en" sz="1000">
                <a:solidFill>
                  <a:srgbClr val="595959"/>
                </a:solidFill>
              </a:rPr>
              <a:t>Volunteers from the Audience</a:t>
            </a:r>
            <a:endParaRPr sz="1000">
              <a:solidFill>
                <a:srgbClr val="595959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</a:pPr>
            <a:r>
              <a:rPr lang="en" sz="1000">
                <a:solidFill>
                  <a:srgbClr val="595959"/>
                </a:solidFill>
              </a:rPr>
              <a:t>Chalkboard/Whiteboard*</a:t>
            </a:r>
            <a:endParaRPr sz="1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*Usually available in classrooms</a:t>
            </a:r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c2ec2f312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c2ec2f312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work in pairs, or just post </a:t>
            </a:r>
            <a:r>
              <a:rPr lang="en"/>
              <a:t>thoughts</a:t>
            </a:r>
            <a:r>
              <a:rPr lang="en"/>
              <a:t> in the chat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3228f4d6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3228f4d6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discuss in pairs or put answer in chat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This is not a good visual because it is not simple enough; it will be hard to see anything in this visual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45b1e12bd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c45b1e12bd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discuss in pairs or put answer in chat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This is not a good visual because it is not simple enough; it will be hard to see anything in this visual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1" name="Google Shape;10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2400">
                <a:solidFill>
                  <a:srgbClr val="000000"/>
                </a:solidFill>
              </a:defRPr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  <a:defRPr sz="2200">
                <a:solidFill>
                  <a:srgbClr val="000000"/>
                </a:solidFill>
              </a:defRPr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 sz="1800">
                <a:solidFill>
                  <a:srgbClr val="000000"/>
                </a:solidFill>
              </a:defRPr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>
                <a:solidFill>
                  <a:srgbClr val="00000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4" name="Google Shape;11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4" name="Google Shape;12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2400">
                <a:solidFill>
                  <a:srgbClr val="000000"/>
                </a:solidFill>
              </a:defRPr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8" name="Google Shape;128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9" name="Google Shape;129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3" name="Google Shape;13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8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8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8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8" name="Google Shape;148;p38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9" name="Google Shape;149;p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2" name="Google Shape;152;p3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4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6" name="Google Shape;156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indent="-381000" lvl="1" marL="9144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7" name="Google Shape;157;p4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0" name="Google Shape;160;p4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1" name="Google Shape;161;p4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2" name="Google Shape;162;p4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5" name="Google Shape;165;p4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8" name="Google Shape;168;p43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9" name="Google Shape;169;p4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2" name="Google Shape;172;p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5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5" name="Google Shape;175;p4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6" name="Google Shape;176;p45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7" name="Google Shape;177;p45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8" name="Google Shape;178;p4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" name="Google Shape;179;p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82" name="Google Shape;182;p4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7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47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7" name="Google Shape;187;p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2" name="Google Shape;14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3" name="Google Shape;143;p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CSB: Visual Aids</a:t>
            </a:r>
            <a:endParaRPr/>
          </a:p>
        </p:txBody>
      </p:sp>
      <p:sp>
        <p:nvSpPr>
          <p:cNvPr id="195" name="Google Shape;195;p49"/>
          <p:cNvSpPr txBox="1"/>
          <p:nvPr/>
        </p:nvSpPr>
        <p:spPr>
          <a:xfrm>
            <a:off x="0" y="4590000"/>
            <a:ext cx="9144000" cy="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Daily Question: How do you choose visuals for your presentation</a:t>
            </a:r>
            <a:r>
              <a:rPr lang="en" sz="2400">
                <a:solidFill>
                  <a:srgbClr val="FF0000"/>
                </a:solidFill>
              </a:rPr>
              <a:t>?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96" name="Google Shape;196;p4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</a:t>
            </a:r>
            <a:r>
              <a:rPr lang="en"/>
              <a:t> Tourism &amp; Communication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8"/>
          <p:cNvSpPr txBox="1"/>
          <p:nvPr>
            <p:ph idx="1" type="body"/>
          </p:nvPr>
        </p:nvSpPr>
        <p:spPr>
          <a:xfrm>
            <a:off x="311700" y="4103725"/>
            <a:ext cx="85206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Compare these two visuals. Which is better?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56" name="Google Shape;25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00" y="147000"/>
            <a:ext cx="3943350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2750" y="496850"/>
            <a:ext cx="4436974" cy="324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9"/>
          <p:cNvSpPr txBox="1"/>
          <p:nvPr>
            <p:ph type="title"/>
          </p:nvPr>
        </p:nvSpPr>
        <p:spPr>
          <a:xfrm>
            <a:off x="311700" y="220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Tips for visuals </a:t>
            </a:r>
            <a:endParaRPr b="1"/>
          </a:p>
        </p:txBody>
      </p:sp>
      <p:sp>
        <p:nvSpPr>
          <p:cNvPr id="263" name="Google Shape;263;p59"/>
          <p:cNvSpPr txBox="1"/>
          <p:nvPr>
            <p:ph idx="1" type="body"/>
          </p:nvPr>
        </p:nvSpPr>
        <p:spPr>
          <a:xfrm>
            <a:off x="311700" y="793200"/>
            <a:ext cx="8520600" cy="43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Attractive but </a:t>
            </a:r>
            <a:r>
              <a:rPr lang="en" sz="2200">
                <a:solidFill>
                  <a:srgbClr val="FF0000"/>
                </a:solidFill>
              </a:rPr>
              <a:t>simple</a:t>
            </a:r>
            <a:endParaRPr sz="2200"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solidFill>
                  <a:srgbClr val="FF0000"/>
                </a:solidFill>
              </a:rPr>
              <a:t>Large </a:t>
            </a:r>
            <a:r>
              <a:rPr lang="en" sz="2200"/>
              <a:t>and easy to read</a:t>
            </a:r>
            <a:r>
              <a:rPr lang="en" sz="2200">
                <a:solidFill>
                  <a:srgbClr val="FF0000"/>
                </a:solidFill>
              </a:rPr>
              <a:t> </a:t>
            </a:r>
            <a:endParaRPr sz="2200"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solidFill>
                  <a:srgbClr val="FF0000"/>
                </a:solidFill>
              </a:rPr>
              <a:t>Eye-catching</a:t>
            </a:r>
            <a:r>
              <a:rPr lang="en" sz="2200"/>
              <a:t>, colorful</a:t>
            </a:r>
            <a:r>
              <a:rPr lang="en" sz="2200">
                <a:solidFill>
                  <a:srgbClr val="FF0000"/>
                </a:solidFill>
              </a:rPr>
              <a:t> </a:t>
            </a:r>
            <a:endParaRPr sz="2200">
              <a:solidFill>
                <a:srgbClr val="FF000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Colorful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Easy to read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solidFill>
                  <a:srgbClr val="FF0000"/>
                </a:solidFill>
              </a:rPr>
              <a:t>Remove </a:t>
            </a:r>
            <a:r>
              <a:rPr lang="en" sz="2200"/>
              <a:t>unneeded wording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Include a </a:t>
            </a:r>
            <a:r>
              <a:rPr lang="en" sz="2200">
                <a:solidFill>
                  <a:srgbClr val="FF0000"/>
                </a:solidFill>
              </a:rPr>
              <a:t>title</a:t>
            </a:r>
            <a:endParaRPr sz="2200"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solidFill>
                  <a:srgbClr val="FF0000"/>
                </a:solidFill>
              </a:rPr>
              <a:t>Label </a:t>
            </a:r>
            <a:r>
              <a:rPr lang="en" sz="2200"/>
              <a:t>major parts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Include the </a:t>
            </a:r>
            <a:r>
              <a:rPr lang="en" sz="2200">
                <a:solidFill>
                  <a:srgbClr val="FF0000"/>
                </a:solidFill>
              </a:rPr>
              <a:t>source </a:t>
            </a:r>
            <a:r>
              <a:rPr lang="en" sz="2200"/>
              <a:t>(where you got the visual)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rgbClr val="FF0000"/>
                </a:solidFill>
              </a:rPr>
              <a:t>Does this visual aid follow any of these tips? How can we improve this visual aid?</a:t>
            </a:r>
            <a:endParaRPr b="1" sz="2200">
              <a:solidFill>
                <a:srgbClr val="FF0000"/>
              </a:solidFill>
            </a:endParaRPr>
          </a:p>
        </p:txBody>
      </p:sp>
      <p:pic>
        <p:nvPicPr>
          <p:cNvPr id="264" name="Google Shape;26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93201"/>
            <a:ext cx="4449677" cy="2349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0"/>
          <p:cNvSpPr txBox="1"/>
          <p:nvPr>
            <p:ph type="title"/>
          </p:nvPr>
        </p:nvSpPr>
        <p:spPr>
          <a:xfrm>
            <a:off x="311700" y="220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Useful Language</a:t>
            </a:r>
            <a:endParaRPr b="1"/>
          </a:p>
        </p:txBody>
      </p:sp>
      <p:sp>
        <p:nvSpPr>
          <p:cNvPr id="270" name="Google Shape;270;p60"/>
          <p:cNvSpPr txBox="1"/>
          <p:nvPr>
            <p:ph idx="1" type="body"/>
          </p:nvPr>
        </p:nvSpPr>
        <p:spPr>
          <a:xfrm>
            <a:off x="0" y="793225"/>
            <a:ext cx="5338800" cy="36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FF0000"/>
                </a:solidFill>
              </a:rPr>
              <a:t>This is </a:t>
            </a:r>
            <a:r>
              <a:rPr lang="en" sz="2200"/>
              <a:t>a lever harp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FF0000"/>
                </a:solidFill>
              </a:rPr>
              <a:t>These are</a:t>
            </a:r>
            <a:r>
              <a:rPr lang="en" sz="2200"/>
              <a:t> the strings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FF0000"/>
                </a:solidFill>
              </a:rPr>
              <a:t>Here you have</a:t>
            </a:r>
            <a:r>
              <a:rPr lang="en" sz="2200"/>
              <a:t> the tuning pins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FF0000"/>
                </a:solidFill>
              </a:rPr>
              <a:t>This is </a:t>
            </a:r>
            <a:r>
              <a:rPr lang="en" sz="2200"/>
              <a:t>a column here, and </a:t>
            </a:r>
            <a:r>
              <a:rPr lang="en" sz="2200">
                <a:solidFill>
                  <a:srgbClr val="FF0000"/>
                </a:solidFill>
              </a:rPr>
              <a:t>that is</a:t>
            </a:r>
            <a:r>
              <a:rPr lang="en" sz="2200"/>
              <a:t> a soundbox there.</a:t>
            </a:r>
            <a:r>
              <a:rPr lang="en" sz="2200"/>
              <a:t>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FF0000"/>
                </a:solidFill>
              </a:rPr>
              <a:t>This is called </a:t>
            </a:r>
            <a:r>
              <a:rPr lang="en" sz="2200"/>
              <a:t>a T Brace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FF0000"/>
                </a:solidFill>
              </a:rPr>
              <a:t>Propositions </a:t>
            </a:r>
            <a:r>
              <a:rPr lang="en" sz="2200"/>
              <a:t>show location: </a:t>
            </a:r>
            <a:r>
              <a:rPr lang="en" sz="2200">
                <a:solidFill>
                  <a:srgbClr val="000000"/>
                </a:solidFill>
              </a:rPr>
              <a:t>N</a:t>
            </a:r>
            <a:r>
              <a:rPr lang="en" sz="2200">
                <a:solidFill>
                  <a:srgbClr val="000000"/>
                </a:solidFill>
              </a:rPr>
              <a:t>ext, after that, behind, underneath, in back of, next to, inside of…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271" name="Google Shape;27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8793" y="863550"/>
            <a:ext cx="3690932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60"/>
          <p:cNvSpPr txBox="1"/>
          <p:nvPr>
            <p:ph idx="1" type="body"/>
          </p:nvPr>
        </p:nvSpPr>
        <p:spPr>
          <a:xfrm>
            <a:off x="76200" y="4279950"/>
            <a:ext cx="89916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rgbClr val="FF0000"/>
                </a:solidFill>
              </a:rPr>
              <a:t>In groups: Find an image for a well known object or site and prepare a short 1-minute presentation to share with the class</a:t>
            </a:r>
            <a:endParaRPr b="1" sz="2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1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Short Presentation</a:t>
            </a:r>
            <a:endParaRPr b="1"/>
          </a:p>
        </p:txBody>
      </p:sp>
      <p:sp>
        <p:nvSpPr>
          <p:cNvPr id="278" name="Google Shape;278;p61"/>
          <p:cNvSpPr txBox="1"/>
          <p:nvPr>
            <p:ph idx="1" type="body"/>
          </p:nvPr>
        </p:nvSpPr>
        <p:spPr>
          <a:xfrm>
            <a:off x="311700" y="864356"/>
            <a:ext cx="8520600" cy="25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/>
              <a:t>Now, it’s your turn! Please…</a:t>
            </a:r>
            <a:endParaRPr b="1" i="1" sz="2100"/>
          </a:p>
          <a:p>
            <a:pPr indent="-361950" lvl="0" marL="457200" rtl="0" algn="l">
              <a:spcBef>
                <a:spcPts val="160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Share your visual</a:t>
            </a:r>
            <a:endParaRPr b="1" sz="2100"/>
          </a:p>
          <a:p>
            <a:pPr indent="-361950" lvl="0" marL="457200" rtl="0" algn="l">
              <a:spcBef>
                <a:spcPts val="160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Tell us about it using language we reviewed</a:t>
            </a:r>
            <a:endParaRPr b="1"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100"/>
              <a:t>We encourage all group members to participate!</a:t>
            </a:r>
            <a:endParaRPr b="1" sz="2100"/>
          </a:p>
        </p:txBody>
      </p:sp>
      <p:pic>
        <p:nvPicPr>
          <p:cNvPr id="279" name="Google Shape;27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4475" y="3426652"/>
            <a:ext cx="3195055" cy="1658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525"/>
            <a:ext cx="9188125" cy="506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0"/>
          <p:cNvSpPr txBox="1"/>
          <p:nvPr>
            <p:ph type="title"/>
          </p:nvPr>
        </p:nvSpPr>
        <p:spPr>
          <a:xfrm>
            <a:off x="311700" y="36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Agenda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02" name="Google Shape;202;p50"/>
          <p:cNvSpPr txBox="1"/>
          <p:nvPr>
            <p:ph idx="1" type="body"/>
          </p:nvPr>
        </p:nvSpPr>
        <p:spPr>
          <a:xfrm>
            <a:off x="239625" y="863550"/>
            <a:ext cx="465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★"/>
            </a:pPr>
            <a:r>
              <a:rPr lang="en" sz="3000"/>
              <a:t>Warm-Up</a:t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★"/>
            </a:pPr>
            <a:r>
              <a:rPr lang="en" sz="3000"/>
              <a:t>Visual Aids</a:t>
            </a:r>
            <a:endParaRPr sz="3000"/>
          </a:p>
          <a:p>
            <a:pPr indent="-419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Types </a:t>
            </a:r>
            <a:endParaRPr sz="3000"/>
          </a:p>
          <a:p>
            <a:pPr indent="-419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Comparing Visuals</a:t>
            </a:r>
            <a:endParaRPr sz="3000"/>
          </a:p>
          <a:p>
            <a:pPr indent="-419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Tips </a:t>
            </a:r>
            <a:endParaRPr sz="3000"/>
          </a:p>
          <a:p>
            <a:pPr indent="-419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Useful Language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★"/>
            </a:pPr>
            <a:r>
              <a:rPr lang="en" sz="3000">
                <a:solidFill>
                  <a:schemeClr val="dk1"/>
                </a:solidFill>
              </a:rPr>
              <a:t>Practice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  <p:pic>
        <p:nvPicPr>
          <p:cNvPr descr="Image result for agenda" id="203" name="Google Shape;20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1775" y="199225"/>
            <a:ext cx="2187750" cy="218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0"/>
          <p:cNvSpPr txBox="1"/>
          <p:nvPr>
            <p:ph idx="1" type="body"/>
          </p:nvPr>
        </p:nvSpPr>
        <p:spPr>
          <a:xfrm>
            <a:off x="4831975" y="743725"/>
            <a:ext cx="3913500" cy="43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FF"/>
                </a:highlight>
              </a:rPr>
              <a:t>Objectives:</a:t>
            </a:r>
            <a:endParaRPr sz="3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After this lesson students will be able to </a:t>
            </a:r>
            <a:endParaRPr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★"/>
            </a:pPr>
            <a:r>
              <a:rPr lang="en">
                <a:solidFill>
                  <a:srgbClr val="FF0000"/>
                </a:solidFill>
                <a:highlight>
                  <a:srgbClr val="FFFFFF"/>
                </a:highlight>
              </a:rPr>
              <a:t>Evaluate</a:t>
            </a:r>
            <a:r>
              <a:rPr lang="en">
                <a:highlight>
                  <a:srgbClr val="FFFFFF"/>
                </a:highlight>
              </a:rPr>
              <a:t> how effective a visual aid is</a:t>
            </a:r>
            <a:endParaRPr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>
                <a:solidFill>
                  <a:srgbClr val="FF0000"/>
                </a:solidFill>
                <a:highlight>
                  <a:srgbClr val="FFFFFF"/>
                </a:highlight>
              </a:rPr>
              <a:t>Use language</a:t>
            </a:r>
            <a:r>
              <a:rPr lang="en">
                <a:highlight>
                  <a:srgbClr val="FFFFFF"/>
                </a:highlight>
              </a:rPr>
              <a:t> for visual aids</a:t>
            </a:r>
            <a:endParaRPr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>
                <a:solidFill>
                  <a:srgbClr val="FF0000"/>
                </a:solidFill>
                <a:highlight>
                  <a:srgbClr val="FFFFFF"/>
                </a:highlight>
              </a:rPr>
              <a:t>Understand </a:t>
            </a:r>
            <a:r>
              <a:rPr lang="en">
                <a:highlight>
                  <a:srgbClr val="FFFFFF"/>
                </a:highlight>
              </a:rPr>
              <a:t>the benefits of using visual aids</a:t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Warm-Up - Describe a well-known object or site</a:t>
            </a:r>
            <a:endParaRPr b="1"/>
          </a:p>
        </p:txBody>
      </p:sp>
      <p:sp>
        <p:nvSpPr>
          <p:cNvPr id="210" name="Google Shape;210;p51"/>
          <p:cNvSpPr txBox="1"/>
          <p:nvPr>
            <p:ph idx="1" type="body"/>
          </p:nvPr>
        </p:nvSpPr>
        <p:spPr>
          <a:xfrm>
            <a:off x="0" y="527750"/>
            <a:ext cx="8832300" cy="46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Font typeface="Times New Roman"/>
              <a:buAutoNum type="arabicPeriod"/>
            </a:pPr>
            <a:r>
              <a:rPr b="1" lang="en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Pick </a:t>
            </a:r>
            <a:r>
              <a:rPr lang="en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well known place or thing related to travel (1 per group)</a:t>
            </a:r>
            <a:endParaRPr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Font typeface="Times New Roman"/>
              <a:buAutoNum type="arabicPeriod"/>
            </a:pPr>
            <a:r>
              <a:rPr b="1" lang="en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Write </a:t>
            </a:r>
            <a:r>
              <a:rPr lang="en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or think silently for a minute</a:t>
            </a:r>
            <a:endParaRPr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Font typeface="Times New Roman"/>
              <a:buAutoNum type="arabicPeriod"/>
            </a:pPr>
            <a:r>
              <a:rPr b="1" lang="en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Discuss </a:t>
            </a:r>
            <a:r>
              <a:rPr lang="en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how you will describe it (don’t tell us the name!)</a:t>
            </a:r>
            <a:endParaRPr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Font typeface="Times New Roman"/>
              <a:buAutoNum type="arabicPeriod"/>
            </a:pPr>
            <a:r>
              <a:rPr b="1" lang="en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</a:t>
            </a:r>
            <a:r>
              <a:rPr lang="en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to the class (classmates guess)</a:t>
            </a:r>
            <a:endParaRPr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Examples:</a:t>
            </a:r>
            <a:endParaRPr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2400"/>
              <a:buFont typeface="Times New Roman"/>
              <a:buChar char="●"/>
            </a:pPr>
            <a:r>
              <a:rPr lang="en">
                <a:solidFill>
                  <a:srgbClr val="99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Material:</a:t>
            </a:r>
            <a:r>
              <a:rPr lang="en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It’s made of stone</a:t>
            </a:r>
            <a:endParaRPr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Font typeface="Times New Roman"/>
              <a:buChar char="●"/>
            </a:pPr>
            <a:r>
              <a:rPr lang="en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Shape:</a:t>
            </a:r>
            <a:r>
              <a:rPr lang="en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It’s cylindrical</a:t>
            </a:r>
            <a:endParaRPr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Font typeface="Times New Roman"/>
              <a:buChar char="●"/>
            </a:pPr>
            <a:r>
              <a:rPr lang="en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Characteristics:</a:t>
            </a:r>
            <a:r>
              <a:rPr lang="en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It’s very tall and leans</a:t>
            </a:r>
            <a:endParaRPr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Font typeface="Times New Roman"/>
              <a:buChar char="●"/>
            </a:pPr>
            <a:r>
              <a:rPr lang="en">
                <a:solidFill>
                  <a:srgbClr val="FF99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Use:</a:t>
            </a:r>
            <a:r>
              <a:rPr lang="en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It was created as part of a church</a:t>
            </a:r>
            <a:endParaRPr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Font typeface="Times New Roman"/>
              <a:buChar char="●"/>
            </a:pPr>
            <a:r>
              <a:rPr lang="en">
                <a:solidFill>
                  <a:srgbClr val="6AA84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 Senses:</a:t>
            </a:r>
            <a:r>
              <a:rPr lang="en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It’s light in color and rings out the time every day</a:t>
            </a:r>
            <a:endParaRPr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5 senses" id="211" name="Google Shape;21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750" y="2816675"/>
            <a:ext cx="2795375" cy="197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52"/>
          <p:cNvPicPr preferRelativeResize="0"/>
          <p:nvPr/>
        </p:nvPicPr>
        <p:blipFill rotWithShape="1">
          <a:blip r:embed="rId3">
            <a:alphaModFix/>
          </a:blip>
          <a:srcRect b="0" l="0" r="0" t="12188"/>
          <a:stretch/>
        </p:blipFill>
        <p:spPr>
          <a:xfrm>
            <a:off x="1936837" y="257675"/>
            <a:ext cx="5270325" cy="462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53"/>
          <p:cNvPicPr preferRelativeResize="0"/>
          <p:nvPr/>
        </p:nvPicPr>
        <p:blipFill rotWithShape="1">
          <a:blip r:embed="rId3">
            <a:alphaModFix/>
          </a:blip>
          <a:srcRect b="9285" l="33906" r="0" t="47057"/>
          <a:stretch/>
        </p:blipFill>
        <p:spPr>
          <a:xfrm>
            <a:off x="239500" y="1030750"/>
            <a:ext cx="4332500" cy="308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3"/>
          <p:cNvPicPr preferRelativeResize="0"/>
          <p:nvPr/>
        </p:nvPicPr>
        <p:blipFill rotWithShape="1">
          <a:blip r:embed="rId3">
            <a:alphaModFix/>
          </a:blip>
          <a:srcRect b="54371" l="35128" r="0" t="0"/>
          <a:stretch/>
        </p:blipFill>
        <p:spPr>
          <a:xfrm>
            <a:off x="4843975" y="1030739"/>
            <a:ext cx="4068975" cy="30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4"/>
          <p:cNvPicPr preferRelativeResize="0"/>
          <p:nvPr/>
        </p:nvPicPr>
        <p:blipFill rotWithShape="1">
          <a:blip r:embed="rId3">
            <a:alphaModFix/>
          </a:blip>
          <a:srcRect b="18393" l="0" r="0" t="0"/>
          <a:stretch/>
        </p:blipFill>
        <p:spPr>
          <a:xfrm flipH="1">
            <a:off x="5610650" y="1740450"/>
            <a:ext cx="3221650" cy="18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4"/>
          <p:cNvSpPr txBox="1"/>
          <p:nvPr>
            <p:ph type="title"/>
          </p:nvPr>
        </p:nvSpPr>
        <p:spPr>
          <a:xfrm>
            <a:off x="311700" y="220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Visual Aids</a:t>
            </a:r>
            <a:endParaRPr b="1"/>
          </a:p>
        </p:txBody>
      </p:sp>
      <p:sp>
        <p:nvSpPr>
          <p:cNvPr id="229" name="Google Shape;229;p54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We often have to make presentations for school and at some jobs </a:t>
            </a:r>
            <a:r>
              <a:rPr b="1" lang="en" sz="2200">
                <a:solidFill>
                  <a:srgbClr val="FF0000"/>
                </a:solidFill>
              </a:rPr>
              <a:t>visual aids</a:t>
            </a:r>
            <a:r>
              <a:rPr lang="en" sz="2200">
                <a:solidFill>
                  <a:srgbClr val="000000"/>
                </a:solidFill>
              </a:rPr>
              <a:t> can make a presentation or speech: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SzPts val="2200"/>
              <a:buChar char="➢"/>
            </a:pPr>
            <a:r>
              <a:rPr b="1" lang="en" sz="2200"/>
              <a:t>More interesting</a:t>
            </a:r>
            <a:endParaRPr b="1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➢"/>
            </a:pPr>
            <a:r>
              <a:rPr b="1" lang="en" sz="2200"/>
              <a:t>Easier to understand</a:t>
            </a:r>
            <a:endParaRPr b="1"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There are m</a:t>
            </a:r>
            <a:r>
              <a:rPr lang="en">
                <a:solidFill>
                  <a:srgbClr val="000000"/>
                </a:solidFill>
              </a:rPr>
              <a:t>any </a:t>
            </a:r>
            <a:r>
              <a:rPr b="1" lang="en">
                <a:solidFill>
                  <a:srgbClr val="FF0000"/>
                </a:solidFill>
              </a:rPr>
              <a:t>types </a:t>
            </a:r>
            <a:r>
              <a:rPr lang="en">
                <a:solidFill>
                  <a:srgbClr val="000000"/>
                </a:solidFill>
              </a:rPr>
              <a:t>of visual aid: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Discuss: </a:t>
            </a:r>
            <a:r>
              <a:rPr b="1" lang="en" sz="2100">
                <a:solidFill>
                  <a:srgbClr val="FF0000"/>
                </a:solidFill>
              </a:rPr>
              <a:t>What type of visual aid would you use in a speech?</a:t>
            </a:r>
            <a:endParaRPr b="1" sz="2100">
              <a:solidFill>
                <a:srgbClr val="FF0000"/>
              </a:solidFill>
            </a:endParaRPr>
          </a:p>
        </p:txBody>
      </p:sp>
      <p:sp>
        <p:nvSpPr>
          <p:cNvPr id="230" name="Google Shape;230;p54"/>
          <p:cNvSpPr txBox="1"/>
          <p:nvPr>
            <p:ph idx="1" type="body"/>
          </p:nvPr>
        </p:nvSpPr>
        <p:spPr>
          <a:xfrm>
            <a:off x="4471150" y="3443850"/>
            <a:ext cx="3221700" cy="18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b="1" lang="en" sz="2100"/>
              <a:t>Handouts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b="1" lang="en" sz="2100"/>
              <a:t>Physical Objects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b="1" lang="en" sz="2100"/>
              <a:t>Audience Members</a:t>
            </a:r>
            <a:endParaRPr b="1" sz="2100"/>
          </a:p>
        </p:txBody>
      </p:sp>
      <p:sp>
        <p:nvSpPr>
          <p:cNvPr id="231" name="Google Shape;231;p54"/>
          <p:cNvSpPr txBox="1"/>
          <p:nvPr>
            <p:ph idx="1" type="body"/>
          </p:nvPr>
        </p:nvSpPr>
        <p:spPr>
          <a:xfrm>
            <a:off x="311700" y="3443850"/>
            <a:ext cx="5182800" cy="18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b="1" lang="en" sz="2100"/>
              <a:t>Computer Images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b="1" lang="en" sz="2100"/>
              <a:t>Graphs and Charts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b="1" lang="en" sz="2100"/>
              <a:t>Posters and Drawn Images</a:t>
            </a:r>
            <a:endParaRPr b="1" sz="2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5"/>
          <p:cNvSpPr txBox="1"/>
          <p:nvPr>
            <p:ph idx="1" type="body"/>
          </p:nvPr>
        </p:nvSpPr>
        <p:spPr>
          <a:xfrm>
            <a:off x="0" y="418010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Compare the two visuals for a presentation. Which would be more effective for a presentation? Why?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4775" y="105125"/>
            <a:ext cx="4504575" cy="41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875299" cy="387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6"/>
          <p:cNvSpPr txBox="1"/>
          <p:nvPr>
            <p:ph idx="1" type="body"/>
          </p:nvPr>
        </p:nvSpPr>
        <p:spPr>
          <a:xfrm>
            <a:off x="311700" y="4103725"/>
            <a:ext cx="85206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Would this make a good visual for your presentation? Why or why not? How could it be improved?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44" name="Google Shape;24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010" y="352956"/>
            <a:ext cx="7101974" cy="375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7"/>
          <p:cNvSpPr txBox="1"/>
          <p:nvPr>
            <p:ph idx="1" type="body"/>
          </p:nvPr>
        </p:nvSpPr>
        <p:spPr>
          <a:xfrm>
            <a:off x="311700" y="4103725"/>
            <a:ext cx="85206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Would this make a good visual for your presentation? Why or why not? How could it be improved?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50" name="Google Shape;25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9101" y="476350"/>
            <a:ext cx="4965801" cy="362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