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csusm.edu/surf-research/" TargetMode="External"/><Relationship Id="rId3" Type="http://schemas.openxmlformats.org/officeDocument/2006/relationships/hyperlink" Target="https://www.kpbs.org/news/2014/may/15/surfing-under-microscope-cal-state-san-marcos-stud/"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csusm.edu/surf-research/" TargetMode="External"/><Relationship Id="rId3" Type="http://schemas.openxmlformats.org/officeDocument/2006/relationships/hyperlink" Target="https://www.kpbs.org/news/2014/may/15/surfing-under-microscope-cal-state-san-marcos-stud/"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2s4slliAtQU" TargetMode="External"/><Relationship Id="rId3" Type="http://schemas.openxmlformats.org/officeDocument/2006/relationships/hyperlink" Target="https://www.youtube.com/watch?v=y-03oIKrhxc"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yn_orqdyHQ" TargetMode="External"/><Relationship Id="rId3" Type="http://schemas.openxmlformats.org/officeDocument/2006/relationships/hyperlink" Target="https://theconversation.com/surf-music-in-praise-of-strings-sand-and-the-endless-swell-128914" TargetMode="External"/><Relationship Id="rId4" Type="http://schemas.openxmlformats.org/officeDocument/2006/relationships/hyperlink" Target="https://www.youtube.com/watch?v=72z7_51lINU" TargetMode="External"/><Relationship Id="rId11" Type="http://schemas.openxmlformats.org/officeDocument/2006/relationships/hyperlink" Target="https://www.kpbs.org/news/2014/may/15/surfing-under-microscope-cal-state-san-marcos-stud/" TargetMode="External"/><Relationship Id="rId10" Type="http://schemas.openxmlformats.org/officeDocument/2006/relationships/hyperlink" Target="https://news.csusm.edu/surf-research/" TargetMode="External"/><Relationship Id="rId9" Type="http://schemas.openxmlformats.org/officeDocument/2006/relationships/hyperlink" Target="https://www.csusm.edu/surfresearch/" TargetMode="External"/><Relationship Id="rId5" Type="http://schemas.openxmlformats.org/officeDocument/2006/relationships/hyperlink" Target="https://blog.sandiego.org/2019/09/enjoy-san-diego-surf-culture/" TargetMode="External"/><Relationship Id="rId6" Type="http://schemas.openxmlformats.org/officeDocument/2006/relationships/hyperlink" Target="https://www.sandiego.org/articles/surfing/san-diego-surf-scene.aspx" TargetMode="External"/><Relationship Id="rId7" Type="http://schemas.openxmlformats.org/officeDocument/2006/relationships/hyperlink" Target="https://www.visitcalifornia.com/uk/attraction/san-diego-surfing-surf-culture" TargetMode="External"/><Relationship Id="rId8" Type="http://schemas.openxmlformats.org/officeDocument/2006/relationships/hyperlink" Target="https://www.youtube.com/watch?v=oWpTuEtSZ0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72z7_51lINU"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c530b0659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c530b0659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565656"/>
              </a:buClr>
              <a:buSzPts val="1200"/>
              <a:buFont typeface="Roboto"/>
              <a:buChar char="●"/>
            </a:pPr>
            <a:r>
              <a:rPr lang="en" sz="1200">
                <a:solidFill>
                  <a:srgbClr val="565656"/>
                </a:solidFill>
                <a:highlight>
                  <a:schemeClr val="lt1"/>
                </a:highlight>
                <a:latin typeface="Roboto"/>
                <a:ea typeface="Roboto"/>
                <a:cs typeface="Roboto"/>
                <a:sym typeface="Roboto"/>
              </a:rPr>
              <a:t>[[add more from Website Links: (</a:t>
            </a:r>
            <a:r>
              <a:rPr lang="en" sz="1200">
                <a:solidFill>
                  <a:srgbClr val="0078CC"/>
                </a:solidFill>
                <a:highlight>
                  <a:schemeClr val="lt1"/>
                </a:highlight>
                <a:uFill>
                  <a:noFill/>
                </a:uFill>
                <a:latin typeface="Roboto"/>
                <a:ea typeface="Roboto"/>
                <a:cs typeface="Roboto"/>
                <a:sym typeface="Roboto"/>
                <a:hlinkClick r:id="rId2">
                  <a:extLst>
                    <a:ext uri="{A12FA001-AC4F-418D-AE19-62706E023703}">
                      <ahyp:hlinkClr val="tx"/>
                    </a:ext>
                  </a:extLst>
                </a:hlinkClick>
              </a:rPr>
              <a:t>1</a:t>
            </a:r>
            <a:r>
              <a:rPr lang="en" sz="1200">
                <a:solidFill>
                  <a:srgbClr val="565656"/>
                </a:solidFill>
                <a:highlight>
                  <a:schemeClr val="lt1"/>
                </a:highlight>
                <a:latin typeface="Roboto"/>
                <a:ea typeface="Roboto"/>
                <a:cs typeface="Roboto"/>
                <a:sym typeface="Roboto"/>
              </a:rPr>
              <a:t>)(</a:t>
            </a:r>
            <a:r>
              <a:rPr lang="en" sz="1200">
                <a:solidFill>
                  <a:srgbClr val="0078CC"/>
                </a:solidFill>
                <a:highlight>
                  <a:schemeClr val="lt1"/>
                </a:highlight>
                <a:uFill>
                  <a:noFill/>
                </a:uFill>
                <a:latin typeface="Roboto"/>
                <a:ea typeface="Roboto"/>
                <a:cs typeface="Roboto"/>
                <a:sym typeface="Roboto"/>
                <a:hlinkClick r:id="rId3">
                  <a:extLst>
                    <a:ext uri="{A12FA001-AC4F-418D-AE19-62706E023703}">
                      <ahyp:hlinkClr val="tx"/>
                    </a:ext>
                  </a:extLst>
                </a:hlinkClick>
              </a:rPr>
              <a:t>2</a:t>
            </a:r>
            <a:r>
              <a:rPr lang="en" sz="1200">
                <a:solidFill>
                  <a:srgbClr val="565656"/>
                </a:solidFill>
                <a:highlight>
                  <a:schemeClr val="lt1"/>
                </a:highlight>
                <a:latin typeface="Roboto"/>
                <a:ea typeface="Roboto"/>
                <a:cs typeface="Roboto"/>
                <a:sym typeface="Roboto"/>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71156037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71156037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565656"/>
              </a:buClr>
              <a:buSzPts val="1100"/>
              <a:buFont typeface="Roboto"/>
              <a:buChar char="●"/>
            </a:pPr>
            <a:r>
              <a:rPr lang="en" sz="1200">
                <a:solidFill>
                  <a:srgbClr val="565656"/>
                </a:solidFill>
                <a:highlight>
                  <a:schemeClr val="lt1"/>
                </a:highlight>
                <a:latin typeface="Roboto"/>
                <a:ea typeface="Roboto"/>
                <a:cs typeface="Roboto"/>
                <a:sym typeface="Roboto"/>
              </a:rPr>
              <a:t>Web </a:t>
            </a:r>
            <a:r>
              <a:rPr lang="en" sz="1200">
                <a:solidFill>
                  <a:srgbClr val="565656"/>
                </a:solidFill>
                <a:highlight>
                  <a:schemeClr val="lt1"/>
                </a:highlight>
                <a:latin typeface="Roboto"/>
                <a:ea typeface="Roboto"/>
                <a:cs typeface="Roboto"/>
                <a:sym typeface="Roboto"/>
              </a:rPr>
              <a:t>links: (</a:t>
            </a:r>
            <a:r>
              <a:rPr lang="en" sz="1200">
                <a:solidFill>
                  <a:srgbClr val="0078CC"/>
                </a:solidFill>
                <a:highlight>
                  <a:schemeClr val="lt1"/>
                </a:highlight>
                <a:uFill>
                  <a:noFill/>
                </a:uFill>
                <a:latin typeface="Roboto"/>
                <a:ea typeface="Roboto"/>
                <a:cs typeface="Roboto"/>
                <a:sym typeface="Roboto"/>
                <a:hlinkClick r:id="rId2">
                  <a:extLst>
                    <a:ext uri="{A12FA001-AC4F-418D-AE19-62706E023703}">
                      <ahyp:hlinkClr val="tx"/>
                    </a:ext>
                  </a:extLst>
                </a:hlinkClick>
              </a:rPr>
              <a:t>1</a:t>
            </a:r>
            <a:r>
              <a:rPr lang="en" sz="1200">
                <a:solidFill>
                  <a:srgbClr val="565656"/>
                </a:solidFill>
                <a:highlight>
                  <a:schemeClr val="lt1"/>
                </a:highlight>
                <a:latin typeface="Roboto"/>
                <a:ea typeface="Roboto"/>
                <a:cs typeface="Roboto"/>
                <a:sym typeface="Roboto"/>
              </a:rPr>
              <a:t>)(</a:t>
            </a:r>
            <a:r>
              <a:rPr lang="en" sz="1200">
                <a:solidFill>
                  <a:srgbClr val="0078CC"/>
                </a:solidFill>
                <a:highlight>
                  <a:schemeClr val="lt1"/>
                </a:highlight>
                <a:uFill>
                  <a:noFill/>
                </a:uFill>
                <a:latin typeface="Roboto"/>
                <a:ea typeface="Roboto"/>
                <a:cs typeface="Roboto"/>
                <a:sym typeface="Roboto"/>
                <a:hlinkClick r:id="rId3">
                  <a:extLst>
                    <a:ext uri="{A12FA001-AC4F-418D-AE19-62706E023703}">
                      <ahyp:hlinkClr val="tx"/>
                    </a:ext>
                  </a:extLst>
                </a:hlinkClick>
              </a:rPr>
              <a:t>2</a:t>
            </a:r>
            <a:r>
              <a:rPr lang="en" sz="1200">
                <a:solidFill>
                  <a:srgbClr val="565656"/>
                </a:solidFill>
                <a:highlight>
                  <a:schemeClr val="lt1"/>
                </a:highlight>
                <a:latin typeface="Roboto"/>
                <a:ea typeface="Roboto"/>
                <a:cs typeface="Roboto"/>
                <a:sym typeface="Roboto"/>
              </a:rPr>
              <a:t>)</a:t>
            </a:r>
            <a:endParaRPr sz="1200">
              <a:solidFill>
                <a:srgbClr val="565656"/>
              </a:solidFill>
              <a:highlight>
                <a:schemeClr val="lt1"/>
              </a:highlight>
              <a:latin typeface="Roboto"/>
              <a:ea typeface="Roboto"/>
              <a:cs typeface="Roboto"/>
              <a:sym typeface="Roboto"/>
            </a:endParaRPr>
          </a:p>
          <a:p>
            <a:pPr indent="0" lvl="0" marL="0" rtl="0" algn="l">
              <a:lnSpc>
                <a:spcPct val="115000"/>
              </a:lnSpc>
              <a:spcBef>
                <a:spcPts val="1200"/>
              </a:spcBef>
              <a:spcAft>
                <a:spcPts val="1200"/>
              </a:spcAft>
              <a:buNone/>
            </a:pPr>
            <a:r>
              <a:t/>
            </a:r>
            <a:endParaRPr sz="1200">
              <a:solidFill>
                <a:srgbClr val="565656"/>
              </a:solidFill>
              <a:highlight>
                <a:srgbClr val="FFFFFF"/>
              </a:highlight>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530b0687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c530b0687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c617edb8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c617edb8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565656"/>
              </a:buClr>
              <a:buSzPts val="1100"/>
              <a:buFont typeface="Roboto"/>
              <a:buChar char="●"/>
            </a:pPr>
            <a:r>
              <a:rPr lang="en" sz="1200">
                <a:solidFill>
                  <a:srgbClr val="565656"/>
                </a:solidFill>
                <a:highlight>
                  <a:schemeClr val="lt1"/>
                </a:highlight>
                <a:latin typeface="Roboto"/>
                <a:ea typeface="Roboto"/>
                <a:cs typeface="Roboto"/>
                <a:sym typeface="Roboto"/>
              </a:rPr>
              <a:t>(</a:t>
            </a:r>
            <a:r>
              <a:rPr lang="en" sz="1200">
                <a:solidFill>
                  <a:srgbClr val="0078CC"/>
                </a:solidFill>
                <a:highlight>
                  <a:schemeClr val="lt1"/>
                </a:highlight>
                <a:uFill>
                  <a:noFill/>
                </a:uFill>
                <a:latin typeface="Roboto"/>
                <a:ea typeface="Roboto"/>
                <a:cs typeface="Roboto"/>
                <a:sym typeface="Roboto"/>
                <a:hlinkClick r:id="rId2">
                  <a:extLst>
                    <a:ext uri="{A12FA001-AC4F-418D-AE19-62706E023703}">
                      <ahyp:hlinkClr val="tx"/>
                    </a:ext>
                  </a:extLst>
                </a:hlinkClick>
              </a:rPr>
              <a:t>Surfing USA</a:t>
            </a:r>
            <a:r>
              <a:rPr lang="en" sz="1200">
                <a:solidFill>
                  <a:srgbClr val="565656"/>
                </a:solidFill>
                <a:highlight>
                  <a:schemeClr val="lt1"/>
                </a:highlight>
                <a:latin typeface="Roboto"/>
                <a:ea typeface="Roboto"/>
                <a:cs typeface="Roboto"/>
                <a:sym typeface="Roboto"/>
              </a:rPr>
              <a:t>) (</a:t>
            </a:r>
            <a:r>
              <a:rPr lang="en" sz="1200">
                <a:solidFill>
                  <a:srgbClr val="0078CC"/>
                </a:solidFill>
                <a:highlight>
                  <a:schemeClr val="lt1"/>
                </a:highlight>
                <a:uFill>
                  <a:noFill/>
                </a:uFill>
                <a:latin typeface="Roboto"/>
                <a:ea typeface="Roboto"/>
                <a:cs typeface="Roboto"/>
                <a:sym typeface="Roboto"/>
                <a:hlinkClick r:id="rId3">
                  <a:extLst>
                    <a:ext uri="{A12FA001-AC4F-418D-AE19-62706E023703}">
                      <ahyp:hlinkClr val="tx"/>
                    </a:ext>
                  </a:extLst>
                </a:hlinkClick>
              </a:rPr>
              <a:t>Pipeline</a:t>
            </a:r>
            <a:r>
              <a:rPr lang="en" sz="1200">
                <a:solidFill>
                  <a:srgbClr val="565656"/>
                </a:solidFill>
                <a:highlight>
                  <a:schemeClr val="lt1"/>
                </a:highlight>
                <a:latin typeface="Roboto"/>
                <a:ea typeface="Roboto"/>
                <a:cs typeface="Roboto"/>
                <a:sym typeface="Roboto"/>
              </a:rPr>
              <a:t>)</a:t>
            </a:r>
            <a:endParaRPr sz="1200">
              <a:solidFill>
                <a:srgbClr val="565656"/>
              </a:solidFill>
              <a:highlight>
                <a:schemeClr val="lt1"/>
              </a:highlight>
              <a:latin typeface="Roboto"/>
              <a:ea typeface="Roboto"/>
              <a:cs typeface="Roboto"/>
              <a:sym typeface="Roboto"/>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530b0687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530b0687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71156037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c71156037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200">
                <a:solidFill>
                  <a:srgbClr val="565656"/>
                </a:solidFill>
                <a:highlight>
                  <a:srgbClr val="FFFFFF"/>
                </a:highlight>
                <a:latin typeface="Roboto"/>
                <a:ea typeface="Roboto"/>
                <a:cs typeface="Roboto"/>
                <a:sym typeface="Roboto"/>
              </a:rPr>
              <a:t>[finding nemo turtle]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530b0687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530b0687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c71156037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c71156037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c617edb8f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c617edb8f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c530b0659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c530b0659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rgbClr val="565656"/>
                </a:solidFill>
                <a:highlight>
                  <a:srgbClr val="FFFFFF"/>
                </a:highlight>
                <a:latin typeface="Georgia"/>
                <a:ea typeface="Georgia"/>
                <a:cs typeface="Georgia"/>
                <a:sym typeface="Georgia"/>
              </a:rPr>
              <a:t>Additional Resources:</a:t>
            </a:r>
            <a:endParaRPr sz="1400">
              <a:solidFill>
                <a:srgbClr val="565656"/>
              </a:solidFill>
              <a:highlight>
                <a:srgbClr val="FFFFFF"/>
              </a:highlight>
              <a:latin typeface="Georgia"/>
              <a:ea typeface="Georgia"/>
              <a:cs typeface="Georgia"/>
              <a:sym typeface="Georgia"/>
            </a:endParaRPr>
          </a:p>
          <a:p>
            <a:pPr indent="-298450" lvl="0" marL="457200" rtl="0" algn="l">
              <a:lnSpc>
                <a:spcPct val="115000"/>
              </a:lnSpc>
              <a:spcBef>
                <a:spcPts val="1200"/>
              </a:spcBef>
              <a:spcAft>
                <a:spcPts val="0"/>
              </a:spcAft>
              <a:buClr>
                <a:srgbClr val="565656"/>
              </a:buClr>
              <a:buSzPts val="1100"/>
              <a:buFont typeface="Georgia"/>
              <a:buChar char="●"/>
            </a:pPr>
            <a:r>
              <a:rPr lang="en" sz="1400">
                <a:solidFill>
                  <a:srgbClr val="565656"/>
                </a:solidFill>
                <a:highlight>
                  <a:srgbClr val="FFFFFF"/>
                </a:highlight>
                <a:latin typeface="Georgia"/>
                <a:ea typeface="Georgia"/>
                <a:cs typeface="Georgia"/>
                <a:sym typeface="Georgia"/>
              </a:rPr>
              <a:t>Video: History of surfing( </a:t>
            </a:r>
            <a:r>
              <a:rPr lang="en" sz="1400">
                <a:solidFill>
                  <a:srgbClr val="0078CC"/>
                </a:solidFill>
                <a:highlight>
                  <a:srgbClr val="FFFFFF"/>
                </a:highlight>
                <a:uFill>
                  <a:noFill/>
                </a:uFill>
                <a:latin typeface="Georgia"/>
                <a:ea typeface="Georgia"/>
                <a:cs typeface="Georgia"/>
                <a:sym typeface="Georgia"/>
                <a:hlinkClick r:id="rId2">
                  <a:extLst>
                    <a:ext uri="{A12FA001-AC4F-418D-AE19-62706E023703}">
                      <ahyp:hlinkClr val="tx"/>
                    </a:ext>
                  </a:extLst>
                </a:hlinkClick>
              </a:rPr>
              <a:t>link</a:t>
            </a:r>
            <a:r>
              <a:rPr lang="en" sz="1400">
                <a:solidFill>
                  <a:srgbClr val="565656"/>
                </a:solidFill>
                <a:highlight>
                  <a:srgbClr val="FFFFFF"/>
                </a:highlight>
                <a:latin typeface="Georgia"/>
                <a:ea typeface="Georgia"/>
                <a:cs typeface="Georgia"/>
                <a:sym typeface="Georgia"/>
              </a:rPr>
              <a:t>)</a:t>
            </a:r>
            <a:endParaRPr sz="1400">
              <a:solidFill>
                <a:srgbClr val="565656"/>
              </a:solidFill>
              <a:highlight>
                <a:srgbClr val="FFFFFF"/>
              </a:highlight>
              <a:latin typeface="Georgia"/>
              <a:ea typeface="Georgia"/>
              <a:cs typeface="Georgia"/>
              <a:sym typeface="Georgia"/>
            </a:endParaRPr>
          </a:p>
          <a:p>
            <a:pPr indent="-298450" lvl="0" marL="457200" rtl="0" algn="l">
              <a:lnSpc>
                <a:spcPct val="115000"/>
              </a:lnSpc>
              <a:spcBef>
                <a:spcPts val="0"/>
              </a:spcBef>
              <a:spcAft>
                <a:spcPts val="0"/>
              </a:spcAft>
              <a:buClr>
                <a:srgbClr val="565656"/>
              </a:buClr>
              <a:buSzPts val="1100"/>
              <a:buFont typeface="Georgia"/>
              <a:buChar char="●"/>
            </a:pPr>
            <a:r>
              <a:rPr lang="en" sz="1400">
                <a:solidFill>
                  <a:srgbClr val="565656"/>
                </a:solidFill>
                <a:highlight>
                  <a:srgbClr val="FFFFFF"/>
                </a:highlight>
                <a:latin typeface="Georgia"/>
                <a:ea typeface="Georgia"/>
                <a:cs typeface="Georgia"/>
                <a:sym typeface="Georgia"/>
              </a:rPr>
              <a:t>Video Links: Surfing Music: (</a:t>
            </a:r>
            <a:r>
              <a:rPr lang="en" sz="1400">
                <a:solidFill>
                  <a:srgbClr val="0078CC"/>
                </a:solidFill>
                <a:highlight>
                  <a:srgbClr val="FFFFFF"/>
                </a:highlight>
                <a:uFill>
                  <a:noFill/>
                </a:uFill>
                <a:latin typeface="Georgia"/>
                <a:ea typeface="Georgia"/>
                <a:cs typeface="Georgia"/>
                <a:sym typeface="Georgia"/>
                <a:hlinkClick r:id="rId3">
                  <a:extLst>
                    <a:ext uri="{A12FA001-AC4F-418D-AE19-62706E023703}">
                      <ahyp:hlinkClr val="tx"/>
                    </a:ext>
                  </a:extLst>
                </a:hlinkClick>
              </a:rPr>
              <a:t>x</a:t>
            </a:r>
            <a:r>
              <a:rPr lang="en" sz="1400">
                <a:solidFill>
                  <a:srgbClr val="565656"/>
                </a:solidFill>
                <a:highlight>
                  <a:srgbClr val="FFFFFF"/>
                </a:highlight>
                <a:latin typeface="Georgia"/>
                <a:ea typeface="Georgia"/>
                <a:cs typeface="Georgia"/>
                <a:sym typeface="Georgia"/>
              </a:rPr>
              <a:t>)</a:t>
            </a:r>
            <a:endParaRPr sz="1400">
              <a:solidFill>
                <a:srgbClr val="565656"/>
              </a:solidFill>
              <a:highlight>
                <a:srgbClr val="FFFFFF"/>
              </a:highlight>
              <a:latin typeface="Georgia"/>
              <a:ea typeface="Georgia"/>
              <a:cs typeface="Georgia"/>
              <a:sym typeface="Georgia"/>
            </a:endParaRPr>
          </a:p>
          <a:p>
            <a:pPr indent="-298450" lvl="0" marL="457200" rtl="0" algn="l">
              <a:lnSpc>
                <a:spcPct val="115000"/>
              </a:lnSpc>
              <a:spcBef>
                <a:spcPts val="0"/>
              </a:spcBef>
              <a:spcAft>
                <a:spcPts val="0"/>
              </a:spcAft>
              <a:buClr>
                <a:srgbClr val="565656"/>
              </a:buClr>
              <a:buSzPts val="1100"/>
              <a:buFont typeface="Georgia"/>
              <a:buChar char="●"/>
            </a:pPr>
            <a:r>
              <a:rPr lang="en" sz="1400">
                <a:solidFill>
                  <a:srgbClr val="565656"/>
                </a:solidFill>
                <a:highlight>
                  <a:srgbClr val="FFFFFF"/>
                </a:highlight>
                <a:latin typeface="Georgia"/>
                <a:ea typeface="Georgia"/>
                <a:cs typeface="Georgia"/>
                <a:sym typeface="Georgia"/>
              </a:rPr>
              <a:t>Video: Documentary "The Endless Summer" (</a:t>
            </a:r>
            <a:r>
              <a:rPr lang="en" sz="1400">
                <a:solidFill>
                  <a:srgbClr val="0078CC"/>
                </a:solidFill>
                <a:highlight>
                  <a:srgbClr val="FFFFFF"/>
                </a:highlight>
                <a:uFill>
                  <a:noFill/>
                </a:uFill>
                <a:latin typeface="Georgia"/>
                <a:ea typeface="Georgia"/>
                <a:cs typeface="Georgia"/>
                <a:sym typeface="Georgia"/>
                <a:hlinkClick r:id="rId4">
                  <a:extLst>
                    <a:ext uri="{A12FA001-AC4F-418D-AE19-62706E023703}">
                      <ahyp:hlinkClr val="tx"/>
                    </a:ext>
                  </a:extLst>
                </a:hlinkClick>
              </a:rPr>
              <a:t>link</a:t>
            </a:r>
            <a:r>
              <a:rPr lang="en" sz="1400">
                <a:solidFill>
                  <a:srgbClr val="565656"/>
                </a:solidFill>
                <a:highlight>
                  <a:srgbClr val="FFFFFF"/>
                </a:highlight>
                <a:latin typeface="Georgia"/>
                <a:ea typeface="Georgia"/>
                <a:cs typeface="Georgia"/>
                <a:sym typeface="Georgia"/>
              </a:rPr>
              <a:t>)</a:t>
            </a:r>
            <a:endParaRPr sz="1400">
              <a:solidFill>
                <a:srgbClr val="565656"/>
              </a:solidFill>
              <a:highlight>
                <a:srgbClr val="FFFFFF"/>
              </a:highlight>
              <a:latin typeface="Georgia"/>
              <a:ea typeface="Georgia"/>
              <a:cs typeface="Georgia"/>
              <a:sym typeface="Georgia"/>
            </a:endParaRPr>
          </a:p>
          <a:p>
            <a:pPr indent="-298450" lvl="0" marL="457200" rtl="0" algn="l">
              <a:lnSpc>
                <a:spcPct val="115000"/>
              </a:lnSpc>
              <a:spcBef>
                <a:spcPts val="0"/>
              </a:spcBef>
              <a:spcAft>
                <a:spcPts val="0"/>
              </a:spcAft>
              <a:buClr>
                <a:srgbClr val="565656"/>
              </a:buClr>
              <a:buSzPts val="1100"/>
              <a:buFont typeface="Georgia"/>
              <a:buChar char="●"/>
            </a:pPr>
            <a:r>
              <a:rPr lang="en" sz="1400">
                <a:solidFill>
                  <a:srgbClr val="565656"/>
                </a:solidFill>
                <a:highlight>
                  <a:srgbClr val="FFFFFF"/>
                </a:highlight>
                <a:latin typeface="Georgia"/>
                <a:ea typeface="Georgia"/>
                <a:cs typeface="Georgia"/>
                <a:sym typeface="Georgia"/>
              </a:rPr>
              <a:t>Articles: Surfing San Diego (</a:t>
            </a:r>
            <a:r>
              <a:rPr lang="en" sz="1400">
                <a:solidFill>
                  <a:srgbClr val="0078CC"/>
                </a:solidFill>
                <a:highlight>
                  <a:srgbClr val="FFFFFF"/>
                </a:highlight>
                <a:uFill>
                  <a:noFill/>
                </a:uFill>
                <a:latin typeface="Georgia"/>
                <a:ea typeface="Georgia"/>
                <a:cs typeface="Georgia"/>
                <a:sym typeface="Georgia"/>
                <a:hlinkClick r:id="rId5">
                  <a:extLst>
                    <a:ext uri="{A12FA001-AC4F-418D-AE19-62706E023703}">
                      <ahyp:hlinkClr val="tx"/>
                    </a:ext>
                  </a:extLst>
                </a:hlinkClick>
              </a:rPr>
              <a:t>1</a:t>
            </a:r>
            <a:r>
              <a:rPr lang="en" sz="1400">
                <a:solidFill>
                  <a:srgbClr val="565656"/>
                </a:solidFill>
                <a:highlight>
                  <a:srgbClr val="FFFFFF"/>
                </a:highlight>
                <a:latin typeface="Georgia"/>
                <a:ea typeface="Georgia"/>
                <a:cs typeface="Georgia"/>
                <a:sym typeface="Georgia"/>
              </a:rPr>
              <a:t>)(</a:t>
            </a:r>
            <a:r>
              <a:rPr lang="en" sz="1400">
                <a:solidFill>
                  <a:srgbClr val="0078CC"/>
                </a:solidFill>
                <a:highlight>
                  <a:srgbClr val="FFFFFF"/>
                </a:highlight>
                <a:uFill>
                  <a:noFill/>
                </a:uFill>
                <a:latin typeface="Georgia"/>
                <a:ea typeface="Georgia"/>
                <a:cs typeface="Georgia"/>
                <a:sym typeface="Georgia"/>
                <a:hlinkClick r:id="rId6">
                  <a:extLst>
                    <a:ext uri="{A12FA001-AC4F-418D-AE19-62706E023703}">
                      <ahyp:hlinkClr val="tx"/>
                    </a:ext>
                  </a:extLst>
                </a:hlinkClick>
              </a:rPr>
              <a:t>2</a:t>
            </a:r>
            <a:r>
              <a:rPr lang="en" sz="1400">
                <a:solidFill>
                  <a:srgbClr val="565656"/>
                </a:solidFill>
                <a:highlight>
                  <a:srgbClr val="FFFFFF"/>
                </a:highlight>
                <a:latin typeface="Georgia"/>
                <a:ea typeface="Georgia"/>
                <a:cs typeface="Georgia"/>
                <a:sym typeface="Georgia"/>
              </a:rPr>
              <a:t>)(</a:t>
            </a:r>
            <a:r>
              <a:rPr lang="en" sz="1400">
                <a:solidFill>
                  <a:srgbClr val="0078CC"/>
                </a:solidFill>
                <a:highlight>
                  <a:srgbClr val="FFFFFF"/>
                </a:highlight>
                <a:uFill>
                  <a:noFill/>
                </a:uFill>
                <a:latin typeface="Georgia"/>
                <a:ea typeface="Georgia"/>
                <a:cs typeface="Georgia"/>
                <a:sym typeface="Georgia"/>
                <a:hlinkClick r:id="rId7">
                  <a:extLst>
                    <a:ext uri="{A12FA001-AC4F-418D-AE19-62706E023703}">
                      <ahyp:hlinkClr val="tx"/>
                    </a:ext>
                  </a:extLst>
                </a:hlinkClick>
              </a:rPr>
              <a:t>3</a:t>
            </a:r>
            <a:r>
              <a:rPr lang="en" sz="1400">
                <a:solidFill>
                  <a:srgbClr val="565656"/>
                </a:solidFill>
                <a:highlight>
                  <a:srgbClr val="FFFFFF"/>
                </a:highlight>
                <a:latin typeface="Georgia"/>
                <a:ea typeface="Georgia"/>
                <a:cs typeface="Georgia"/>
                <a:sym typeface="Georgia"/>
              </a:rPr>
              <a:t>)</a:t>
            </a:r>
            <a:endParaRPr sz="1400">
              <a:solidFill>
                <a:srgbClr val="565656"/>
              </a:solidFill>
              <a:highlight>
                <a:srgbClr val="FFFFFF"/>
              </a:highlight>
              <a:latin typeface="Georgia"/>
              <a:ea typeface="Georgia"/>
              <a:cs typeface="Georgia"/>
              <a:sym typeface="Georgia"/>
            </a:endParaRPr>
          </a:p>
          <a:p>
            <a:pPr indent="-298450" lvl="0" marL="457200" rtl="0" algn="l">
              <a:lnSpc>
                <a:spcPct val="115000"/>
              </a:lnSpc>
              <a:spcBef>
                <a:spcPts val="0"/>
              </a:spcBef>
              <a:spcAft>
                <a:spcPts val="0"/>
              </a:spcAft>
              <a:buClr>
                <a:srgbClr val="565656"/>
              </a:buClr>
              <a:buSzPts val="1100"/>
              <a:buFont typeface="Georgia"/>
              <a:buChar char="●"/>
            </a:pPr>
            <a:r>
              <a:rPr lang="en" sz="1400">
                <a:solidFill>
                  <a:srgbClr val="565656"/>
                </a:solidFill>
                <a:highlight>
                  <a:srgbClr val="FFFFFF"/>
                </a:highlight>
                <a:latin typeface="Georgia"/>
                <a:ea typeface="Georgia"/>
                <a:cs typeface="Georgia"/>
                <a:sym typeface="Georgia"/>
              </a:rPr>
              <a:t>Video: About the beach party movies (</a:t>
            </a:r>
            <a:r>
              <a:rPr lang="en" sz="1400">
                <a:solidFill>
                  <a:srgbClr val="0078CC"/>
                </a:solidFill>
                <a:highlight>
                  <a:srgbClr val="FFFFFF"/>
                </a:highlight>
                <a:uFill>
                  <a:noFill/>
                </a:uFill>
                <a:latin typeface="Georgia"/>
                <a:ea typeface="Georgia"/>
                <a:cs typeface="Georgia"/>
                <a:sym typeface="Georgia"/>
                <a:hlinkClick r:id="rId8">
                  <a:extLst>
                    <a:ext uri="{A12FA001-AC4F-418D-AE19-62706E023703}">
                      <ahyp:hlinkClr val="tx"/>
                    </a:ext>
                  </a:extLst>
                </a:hlinkClick>
              </a:rPr>
              <a:t>link</a:t>
            </a:r>
            <a:r>
              <a:rPr lang="en" sz="1400">
                <a:solidFill>
                  <a:srgbClr val="565656"/>
                </a:solidFill>
                <a:highlight>
                  <a:srgbClr val="FFFFFF"/>
                </a:highlight>
                <a:latin typeface="Georgia"/>
                <a:ea typeface="Georgia"/>
                <a:cs typeface="Georgia"/>
                <a:sym typeface="Georgia"/>
              </a:rPr>
              <a:t>)</a:t>
            </a:r>
            <a:endParaRPr sz="1400">
              <a:solidFill>
                <a:srgbClr val="565656"/>
              </a:solidFill>
              <a:highlight>
                <a:srgbClr val="FFFFFF"/>
              </a:highlight>
              <a:latin typeface="Georgia"/>
              <a:ea typeface="Georgia"/>
              <a:cs typeface="Georgia"/>
              <a:sym typeface="Georgia"/>
            </a:endParaRPr>
          </a:p>
          <a:p>
            <a:pPr indent="-298450" lvl="0" marL="457200" rtl="0" algn="l">
              <a:lnSpc>
                <a:spcPct val="115000"/>
              </a:lnSpc>
              <a:spcBef>
                <a:spcPts val="0"/>
              </a:spcBef>
              <a:spcAft>
                <a:spcPts val="0"/>
              </a:spcAft>
              <a:buClr>
                <a:srgbClr val="565656"/>
              </a:buClr>
              <a:buSzPts val="1100"/>
              <a:buFont typeface="Georgia"/>
              <a:buChar char="●"/>
            </a:pPr>
            <a:r>
              <a:rPr lang="en" sz="1400">
                <a:solidFill>
                  <a:srgbClr val="565656"/>
                </a:solidFill>
                <a:highlight>
                  <a:srgbClr val="FFFFFF"/>
                </a:highlight>
                <a:latin typeface="Georgia"/>
                <a:ea typeface="Georgia"/>
                <a:cs typeface="Georgia"/>
                <a:sym typeface="Georgia"/>
              </a:rPr>
              <a:t>Website: CSUSM Surfing Research (</a:t>
            </a:r>
            <a:r>
              <a:rPr lang="en" sz="1400">
                <a:solidFill>
                  <a:srgbClr val="0078CC"/>
                </a:solidFill>
                <a:highlight>
                  <a:srgbClr val="FFFFFF"/>
                </a:highlight>
                <a:uFill>
                  <a:noFill/>
                </a:uFill>
                <a:latin typeface="Georgia"/>
                <a:ea typeface="Georgia"/>
                <a:cs typeface="Georgia"/>
                <a:sym typeface="Georgia"/>
                <a:hlinkClick r:id="rId9">
                  <a:extLst>
                    <a:ext uri="{A12FA001-AC4F-418D-AE19-62706E023703}">
                      <ahyp:hlinkClr val="tx"/>
                    </a:ext>
                  </a:extLst>
                </a:hlinkClick>
              </a:rPr>
              <a:t>link</a:t>
            </a:r>
            <a:r>
              <a:rPr lang="en" sz="1400">
                <a:solidFill>
                  <a:srgbClr val="565656"/>
                </a:solidFill>
                <a:highlight>
                  <a:srgbClr val="FFFFFF"/>
                </a:highlight>
                <a:latin typeface="Georgia"/>
                <a:ea typeface="Georgia"/>
                <a:cs typeface="Georgia"/>
                <a:sym typeface="Georgia"/>
              </a:rPr>
              <a:t>)</a:t>
            </a:r>
            <a:endParaRPr sz="1400">
              <a:solidFill>
                <a:srgbClr val="565656"/>
              </a:solidFill>
              <a:highlight>
                <a:srgbClr val="FFFFFF"/>
              </a:highlight>
              <a:latin typeface="Georgia"/>
              <a:ea typeface="Georgia"/>
              <a:cs typeface="Georgia"/>
              <a:sym typeface="Georgia"/>
            </a:endParaRPr>
          </a:p>
          <a:p>
            <a:pPr indent="-298450" lvl="0" marL="457200" rtl="0" algn="l">
              <a:lnSpc>
                <a:spcPct val="115000"/>
              </a:lnSpc>
              <a:spcBef>
                <a:spcPts val="0"/>
              </a:spcBef>
              <a:spcAft>
                <a:spcPts val="0"/>
              </a:spcAft>
              <a:buClr>
                <a:srgbClr val="565656"/>
              </a:buClr>
              <a:buSzPts val="1100"/>
              <a:buFont typeface="Georgia"/>
              <a:buChar char="●"/>
            </a:pPr>
            <a:r>
              <a:rPr lang="en" sz="1400">
                <a:solidFill>
                  <a:srgbClr val="565656"/>
                </a:solidFill>
                <a:highlight>
                  <a:srgbClr val="FFFFFF"/>
                </a:highlight>
                <a:latin typeface="Georgia"/>
                <a:ea typeface="Georgia"/>
                <a:cs typeface="Georgia"/>
                <a:sym typeface="Georgia"/>
              </a:rPr>
              <a:t>Video: CSUSM Surfing Research (</a:t>
            </a:r>
            <a:r>
              <a:rPr lang="en" sz="1400">
                <a:solidFill>
                  <a:srgbClr val="0078CC"/>
                </a:solidFill>
                <a:highlight>
                  <a:srgbClr val="FFFFFF"/>
                </a:highlight>
                <a:uFill>
                  <a:noFill/>
                </a:uFill>
                <a:latin typeface="Georgia"/>
                <a:ea typeface="Georgia"/>
                <a:cs typeface="Georgia"/>
                <a:sym typeface="Georgia"/>
                <a:hlinkClick r:id="rId10">
                  <a:extLst>
                    <a:ext uri="{A12FA001-AC4F-418D-AE19-62706E023703}">
                      <ahyp:hlinkClr val="tx"/>
                    </a:ext>
                  </a:extLst>
                </a:hlinkClick>
              </a:rPr>
              <a:t>1</a:t>
            </a:r>
            <a:r>
              <a:rPr lang="en" sz="1400">
                <a:solidFill>
                  <a:srgbClr val="565656"/>
                </a:solidFill>
                <a:highlight>
                  <a:srgbClr val="FFFFFF"/>
                </a:highlight>
                <a:latin typeface="Georgia"/>
                <a:ea typeface="Georgia"/>
                <a:cs typeface="Georgia"/>
                <a:sym typeface="Georgia"/>
              </a:rPr>
              <a:t>)(</a:t>
            </a:r>
            <a:r>
              <a:rPr lang="en" sz="1400">
                <a:solidFill>
                  <a:srgbClr val="0078CC"/>
                </a:solidFill>
                <a:highlight>
                  <a:srgbClr val="FFFFFF"/>
                </a:highlight>
                <a:uFill>
                  <a:noFill/>
                </a:uFill>
                <a:latin typeface="Georgia"/>
                <a:ea typeface="Georgia"/>
                <a:cs typeface="Georgia"/>
                <a:sym typeface="Georgia"/>
                <a:hlinkClick r:id="rId11">
                  <a:extLst>
                    <a:ext uri="{A12FA001-AC4F-418D-AE19-62706E023703}">
                      <ahyp:hlinkClr val="tx"/>
                    </a:ext>
                  </a:extLst>
                </a:hlinkClick>
              </a:rPr>
              <a:t>2</a:t>
            </a:r>
            <a:r>
              <a:rPr lang="en" sz="1400">
                <a:solidFill>
                  <a:srgbClr val="565656"/>
                </a:solidFill>
                <a:highlight>
                  <a:srgbClr val="FFFFFF"/>
                </a:highlight>
                <a:latin typeface="Georgia"/>
                <a:ea typeface="Georgia"/>
                <a:cs typeface="Georgia"/>
                <a:sym typeface="Georgia"/>
              </a:rPr>
              <a:t>)</a:t>
            </a:r>
            <a:endParaRPr sz="1400">
              <a:solidFill>
                <a:srgbClr val="565656"/>
              </a:solidFill>
              <a:highlight>
                <a:srgbClr val="FFFFFF"/>
              </a:highlight>
              <a:latin typeface="Georgia"/>
              <a:ea typeface="Georgia"/>
              <a:cs typeface="Georgia"/>
              <a:sym typeface="Georgia"/>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530b0659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530b0659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617edb8f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617edb8f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617edb8f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617edb8f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Clr>
                <a:srgbClr val="565656"/>
              </a:buClr>
              <a:buSzPts val="1350"/>
              <a:buFont typeface="Roboto"/>
              <a:buChar char="●"/>
            </a:pPr>
            <a:r>
              <a:rPr lang="en" sz="1200">
                <a:solidFill>
                  <a:srgbClr val="565656"/>
                </a:solidFill>
                <a:highlight>
                  <a:srgbClr val="FFFFFF"/>
                </a:highlight>
                <a:latin typeface="Roboto"/>
                <a:ea typeface="Roboto"/>
                <a:cs typeface="Roboto"/>
                <a:sym typeface="Roboto"/>
              </a:rPr>
              <a:t>The 1966 movie, "The Endless Summer" (</a:t>
            </a:r>
            <a:r>
              <a:rPr lang="en" sz="1200">
                <a:solidFill>
                  <a:srgbClr val="0078CC"/>
                </a:solidFill>
                <a:highlight>
                  <a:srgbClr val="FFFFFF"/>
                </a:highlight>
                <a:uFill>
                  <a:noFill/>
                </a:uFill>
                <a:latin typeface="Roboto"/>
                <a:ea typeface="Roboto"/>
                <a:cs typeface="Roboto"/>
                <a:sym typeface="Roboto"/>
                <a:hlinkClick r:id="rId2">
                  <a:extLst>
                    <a:ext uri="{A12FA001-AC4F-418D-AE19-62706E023703}">
                      <ahyp:hlinkClr val="tx"/>
                    </a:ext>
                  </a:extLst>
                </a:hlinkClick>
              </a:rPr>
              <a:t>LINK</a:t>
            </a:r>
            <a:r>
              <a:rPr lang="en" sz="1200">
                <a:solidFill>
                  <a:srgbClr val="565656"/>
                </a:solidFill>
                <a:highlight>
                  <a:srgbClr val="FFFFFF"/>
                </a:highlight>
                <a:latin typeface="Roboto"/>
                <a:ea typeface="Roboto"/>
                <a:cs typeface="Roboto"/>
                <a:sym typeface="Roboto"/>
              </a:rPr>
              <a:t>), helped start a culture of surfing and travel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530b0659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530b0659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71156037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c71156037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9c29d8b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9c29d8b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9c29d8b7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9c29d8b7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01670" y="510233"/>
            <a:ext cx="8246100" cy="572700"/>
          </a:xfrm>
          <a:prstGeom prst="rect">
            <a:avLst/>
          </a:prstGeom>
          <a:noFill/>
          <a:ln>
            <a:noFill/>
          </a:ln>
          <a:effectLst>
            <a:outerShdw blurRad="50800" rotWithShape="0" algn="tl" dir="2700000" dist="25400">
              <a:srgbClr val="002060">
                <a:alpha val="55686"/>
              </a:srgbClr>
            </a:outerShdw>
          </a:effectLst>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Calibri"/>
              <a:buNone/>
              <a:defRPr b="0" i="0" sz="36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601670" y="1082876"/>
            <a:ext cx="6400800" cy="458100"/>
          </a:xfrm>
          <a:prstGeom prst="rect">
            <a:avLst/>
          </a:prstGeom>
          <a:solidFill>
            <a:srgbClr val="FFFFFF"/>
          </a:solidFill>
          <a:ln>
            <a:noFill/>
          </a:ln>
        </p:spPr>
        <p:txBody>
          <a:bodyPr anchorCtr="0" anchor="t" bIns="91425" lIns="91425" spcFirstLastPara="1" rIns="91425" wrap="square" tIns="91425">
            <a:noAutofit/>
          </a:bodyPr>
          <a:lstStyle>
            <a:lvl1pPr indent="0" lvl="0" marL="0" marR="0" rtl="0" algn="l">
              <a:spcBef>
                <a:spcPts val="520"/>
              </a:spcBef>
              <a:spcAft>
                <a:spcPts val="0"/>
              </a:spcAft>
              <a:buClr>
                <a:srgbClr val="002060"/>
              </a:buClr>
              <a:buSzPts val="3200"/>
              <a:buFont typeface="Arial"/>
              <a:buNone/>
              <a:defRPr b="0" i="0" sz="2600" u="none" cap="none" strike="noStrike">
                <a:solidFill>
                  <a:srgbClr val="002060"/>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9" name="Google Shape;69;p11"/>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2" name="Google Shape;82;p13"/>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48965" y="968347"/>
            <a:ext cx="8246100" cy="458100"/>
          </a:xfrm>
          <a:prstGeom prst="rect">
            <a:avLst/>
          </a:prstGeom>
          <a:noFill/>
          <a:ln>
            <a:noFill/>
          </a:ln>
          <a:effectLst>
            <a:outerShdw blurRad="50800" rotWithShape="0" algn="ctr" dir="2700000" dist="25400">
              <a:srgbClr val="002060">
                <a:alpha val="81960"/>
              </a:srgbClr>
            </a:outerShdw>
          </a:effectLst>
        </p:spPr>
        <p:txBody>
          <a:bodyPr anchorCtr="0" anchor="ctr" bIns="91425" lIns="91425" spcFirstLastPara="1" rIns="91425" wrap="square" tIns="91425">
            <a:noAutofit/>
          </a:bodyPr>
          <a:lstStyle>
            <a:lvl1pPr indent="0" lvl="0" marL="0" marR="0" rtl="0" algn="r">
              <a:spcBef>
                <a:spcPts val="0"/>
              </a:spcBef>
              <a:spcAft>
                <a:spcPts val="0"/>
              </a:spcAft>
              <a:buClr>
                <a:schemeClr val="lt1"/>
              </a:buClr>
              <a:buSzPts val="1400"/>
              <a:buFont typeface="Calibri"/>
              <a:buNone/>
              <a:defRPr b="0" i="0" sz="36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a:off x="448965" y="1540991"/>
            <a:ext cx="8246100" cy="3092400"/>
          </a:xfrm>
          <a:prstGeom prst="rect">
            <a:avLst/>
          </a:prstGeom>
          <a:solidFill>
            <a:srgbClr val="FFFFFF"/>
          </a:solid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366092"/>
              </a:buClr>
              <a:buSzPts val="2800"/>
              <a:buFont typeface="Arial"/>
              <a:buChar char="•"/>
              <a:defRPr b="0" i="0" sz="2800" u="none" cap="none" strike="noStrike">
                <a:solidFill>
                  <a:srgbClr val="366092"/>
                </a:solidFill>
                <a:latin typeface="Calibri"/>
                <a:ea typeface="Calibri"/>
                <a:cs typeface="Calibri"/>
                <a:sym typeface="Calibri"/>
              </a:defRPr>
            </a:lvl1pPr>
            <a:lvl2pPr indent="-406400" lvl="1" marL="914400" marR="0" rtl="0" algn="l">
              <a:spcBef>
                <a:spcPts val="560"/>
              </a:spcBef>
              <a:spcAft>
                <a:spcPts val="0"/>
              </a:spcAft>
              <a:buClr>
                <a:srgbClr val="366092"/>
              </a:buClr>
              <a:buSzPts val="2800"/>
              <a:buFont typeface="Arial"/>
              <a:buChar char="–"/>
              <a:defRPr b="0" i="0" sz="2800" u="none" cap="none" strike="noStrike">
                <a:solidFill>
                  <a:srgbClr val="366092"/>
                </a:solidFill>
                <a:latin typeface="Calibri"/>
                <a:ea typeface="Calibri"/>
                <a:cs typeface="Calibri"/>
                <a:sym typeface="Calibri"/>
              </a:defRPr>
            </a:lvl2pPr>
            <a:lvl3pPr indent="-381000" lvl="2" marL="1371600" marR="0" rtl="0" algn="l">
              <a:spcBef>
                <a:spcPts val="480"/>
              </a:spcBef>
              <a:spcAft>
                <a:spcPts val="0"/>
              </a:spcAft>
              <a:buClr>
                <a:srgbClr val="366092"/>
              </a:buClr>
              <a:buSzPts val="2400"/>
              <a:buFont typeface="Arial"/>
              <a:buChar char="•"/>
              <a:defRPr b="0" i="0" sz="2400" u="none" cap="none" strike="noStrike">
                <a:solidFill>
                  <a:srgbClr val="366092"/>
                </a:solidFill>
                <a:latin typeface="Calibri"/>
                <a:ea typeface="Calibri"/>
                <a:cs typeface="Calibri"/>
                <a:sym typeface="Calibri"/>
              </a:defRPr>
            </a:lvl3pPr>
            <a:lvl4pPr indent="-355600" lvl="3" marL="1828800" marR="0" rtl="0" algn="l">
              <a:spcBef>
                <a:spcPts val="400"/>
              </a:spcBef>
              <a:spcAft>
                <a:spcPts val="0"/>
              </a:spcAft>
              <a:buClr>
                <a:srgbClr val="366092"/>
              </a:buClr>
              <a:buSzPts val="2000"/>
              <a:buFont typeface="Arial"/>
              <a:buChar char="–"/>
              <a:defRPr b="0" i="0" sz="2000" u="none" cap="none" strike="noStrike">
                <a:solidFill>
                  <a:srgbClr val="366092"/>
                </a:solidFill>
                <a:latin typeface="Calibri"/>
                <a:ea typeface="Calibri"/>
                <a:cs typeface="Calibri"/>
                <a:sym typeface="Calibri"/>
              </a:defRPr>
            </a:lvl4pPr>
            <a:lvl5pPr indent="-355600" lvl="4" marL="2286000" marR="0" rtl="0" algn="l">
              <a:spcBef>
                <a:spcPts val="400"/>
              </a:spcBef>
              <a:spcAft>
                <a:spcPts val="0"/>
              </a:spcAft>
              <a:buClr>
                <a:srgbClr val="366092"/>
              </a:buClr>
              <a:buSzPts val="2000"/>
              <a:buFont typeface="Arial"/>
              <a:buChar char="»"/>
              <a:defRPr b="0" i="0" sz="2000" u="none" cap="none" strike="noStrike">
                <a:solidFill>
                  <a:srgbClr val="366092"/>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3" name="Shape 23"/>
        <p:cNvGrpSpPr/>
        <p:nvPr/>
      </p:nvGrpSpPr>
      <p:grpSpPr>
        <a:xfrm>
          <a:off x="0" y="0"/>
          <a:ext cx="0" cy="0"/>
          <a:chOff x="0" y="0"/>
          <a:chExt cx="0" cy="0"/>
        </a:xfrm>
      </p:grpSpPr>
      <p:sp>
        <p:nvSpPr>
          <p:cNvPr id="24" name="Google Shape;24;p4"/>
          <p:cNvSpPr txBox="1"/>
          <p:nvPr>
            <p:ph type="title"/>
          </p:nvPr>
        </p:nvSpPr>
        <p:spPr>
          <a:xfrm>
            <a:off x="1670605" y="395704"/>
            <a:ext cx="7168800" cy="513600"/>
          </a:xfrm>
          <a:prstGeom prst="rect">
            <a:avLst/>
          </a:prstGeom>
          <a:noFill/>
          <a:ln>
            <a:noFill/>
          </a:ln>
          <a:effectLst>
            <a:outerShdw blurRad="50800" rotWithShape="0" algn="ctr" dir="2700000" dist="25400">
              <a:srgbClr val="002060">
                <a:alpha val="60000"/>
              </a:srgbClr>
            </a:outerShdw>
          </a:effectLst>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Calibri"/>
              <a:buNone/>
              <a:defRPr b="0" i="0" sz="36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a:off x="1670605" y="1082876"/>
            <a:ext cx="7168800" cy="3206700"/>
          </a:xfrm>
          <a:prstGeom prst="rect">
            <a:avLst/>
          </a:prstGeom>
          <a:solidFill>
            <a:srgbClr val="FFFFFF"/>
          </a:solid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002060"/>
              </a:buClr>
              <a:buSzPts val="2800"/>
              <a:buFont typeface="Arial"/>
              <a:buChar char="•"/>
              <a:defRPr b="0" i="0" sz="2800" u="none" cap="none" strike="noStrike">
                <a:solidFill>
                  <a:srgbClr val="002060"/>
                </a:solidFill>
                <a:latin typeface="Calibri"/>
                <a:ea typeface="Calibri"/>
                <a:cs typeface="Calibri"/>
                <a:sym typeface="Calibri"/>
              </a:defRPr>
            </a:lvl1pPr>
            <a:lvl2pPr indent="-406400" lvl="1" marL="914400" marR="0" rtl="0" algn="l">
              <a:spcBef>
                <a:spcPts val="560"/>
              </a:spcBef>
              <a:spcAft>
                <a:spcPts val="0"/>
              </a:spcAft>
              <a:buClr>
                <a:srgbClr val="002060"/>
              </a:buClr>
              <a:buSzPts val="2800"/>
              <a:buFont typeface="Arial"/>
              <a:buChar char="–"/>
              <a:defRPr b="0" i="0" sz="2800" u="none" cap="none" strike="noStrike">
                <a:solidFill>
                  <a:srgbClr val="002060"/>
                </a:solidFill>
                <a:latin typeface="Calibri"/>
                <a:ea typeface="Calibri"/>
                <a:cs typeface="Calibri"/>
                <a:sym typeface="Calibri"/>
              </a:defRPr>
            </a:lvl2pPr>
            <a:lvl3pPr indent="-381000" lvl="2" marL="1371600" marR="0" rtl="0" algn="l">
              <a:spcBef>
                <a:spcPts val="480"/>
              </a:spcBef>
              <a:spcAft>
                <a:spcPts val="0"/>
              </a:spcAft>
              <a:buClr>
                <a:srgbClr val="002060"/>
              </a:buClr>
              <a:buSzPts val="2400"/>
              <a:buFont typeface="Arial"/>
              <a:buChar char="•"/>
              <a:defRPr b="0" i="0" sz="2400" u="none" cap="none" strike="noStrike">
                <a:solidFill>
                  <a:srgbClr val="002060"/>
                </a:solidFill>
                <a:latin typeface="Calibri"/>
                <a:ea typeface="Calibri"/>
                <a:cs typeface="Calibri"/>
                <a:sym typeface="Calibri"/>
              </a:defRPr>
            </a:lvl3pPr>
            <a:lvl4pPr indent="-355600" lvl="3" marL="1828800" marR="0" rtl="0" algn="l">
              <a:spcBef>
                <a:spcPts val="400"/>
              </a:spcBef>
              <a:spcAft>
                <a:spcPts val="0"/>
              </a:spcAft>
              <a:buClr>
                <a:srgbClr val="002060"/>
              </a:buClr>
              <a:buSzPts val="2000"/>
              <a:buFont typeface="Arial"/>
              <a:buChar char="–"/>
              <a:defRPr b="0" i="0" sz="2000" u="none" cap="none" strike="noStrike">
                <a:solidFill>
                  <a:srgbClr val="002060"/>
                </a:solidFill>
                <a:latin typeface="Calibri"/>
                <a:ea typeface="Calibri"/>
                <a:cs typeface="Calibri"/>
                <a:sym typeface="Calibri"/>
              </a:defRPr>
            </a:lvl4pPr>
            <a:lvl5pPr indent="-355600" lvl="4" marL="2286000" marR="0" rtl="0" algn="l">
              <a:spcBef>
                <a:spcPts val="400"/>
              </a:spcBef>
              <a:spcAft>
                <a:spcPts val="0"/>
              </a:spcAft>
              <a:buClr>
                <a:srgbClr val="002060"/>
              </a:buClr>
              <a:buSzPts val="2000"/>
              <a:buFont typeface="Arial"/>
              <a:buChar char="»"/>
              <a:defRPr b="0" i="0" sz="2000" u="none" cap="none" strike="noStrike">
                <a:solidFill>
                  <a:srgbClr val="002060"/>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5"/>
          <p:cNvSpPr txBox="1"/>
          <p:nvPr>
            <p:ph type="title"/>
          </p:nvPr>
        </p:nvSpPr>
        <p:spPr>
          <a:xfrm>
            <a:off x="601670" y="1027328"/>
            <a:ext cx="8076900" cy="399000"/>
          </a:xfrm>
          <a:prstGeom prst="rect">
            <a:avLst/>
          </a:prstGeom>
          <a:noFill/>
          <a:ln>
            <a:noFill/>
          </a:ln>
          <a:effectLst>
            <a:outerShdw blurRad="50800" rotWithShape="0" algn="ctr" dir="2700000" dist="25400">
              <a:srgbClr val="002060">
                <a:alpha val="74901"/>
              </a:srgbClr>
            </a:outerShdw>
          </a:effectLst>
        </p:spPr>
        <p:txBody>
          <a:bodyPr anchorCtr="0" anchor="ctr" bIns="91425" lIns="91425" spcFirstLastPara="1" rIns="91425" wrap="square" tIns="91425">
            <a:noAutofit/>
          </a:bodyPr>
          <a:lstStyle>
            <a:lvl1pPr indent="0" lvl="0" marL="0" marR="0" rtl="0" algn="r">
              <a:spcBef>
                <a:spcPts val="0"/>
              </a:spcBef>
              <a:spcAft>
                <a:spcPts val="0"/>
              </a:spcAft>
              <a:buClr>
                <a:schemeClr val="lt1"/>
              </a:buClr>
              <a:buSzPts val="1400"/>
              <a:buFont typeface="Calibri"/>
              <a:buNone/>
              <a:defRPr b="0" i="0" sz="3600" u="none" cap="none" strike="noStrike">
                <a:solidFill>
                  <a:schemeClr val="lt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txBox="1"/>
          <p:nvPr>
            <p:ph idx="1" type="body"/>
          </p:nvPr>
        </p:nvSpPr>
        <p:spPr>
          <a:xfrm>
            <a:off x="601670" y="1540991"/>
            <a:ext cx="3817500" cy="5802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002060"/>
              </a:buClr>
              <a:buSzPts val="3200"/>
              <a:buFont typeface="Arial"/>
              <a:buNone/>
              <a:defRPr b="1" i="0" sz="2400" u="none" cap="none" strike="noStrike">
                <a:solidFill>
                  <a:srgbClr val="002060"/>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601670" y="2113635"/>
            <a:ext cx="3817500" cy="2276400"/>
          </a:xfrm>
          <a:prstGeom prst="rect">
            <a:avLst/>
          </a:prstGeom>
          <a:solidFill>
            <a:srgbClr val="FFFFFF"/>
          </a:solid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002060"/>
              </a:buClr>
              <a:buSzPts val="2400"/>
              <a:buFont typeface="Arial"/>
              <a:buChar char="•"/>
              <a:defRPr b="0" i="0" sz="2400" u="none" cap="none" strike="noStrike">
                <a:solidFill>
                  <a:srgbClr val="002060"/>
                </a:solidFill>
                <a:latin typeface="Calibri"/>
                <a:ea typeface="Calibri"/>
                <a:cs typeface="Calibri"/>
                <a:sym typeface="Calibri"/>
              </a:defRPr>
            </a:lvl1pPr>
            <a:lvl2pPr indent="-355600" lvl="1" marL="914400" marR="0" rtl="0" algn="l">
              <a:spcBef>
                <a:spcPts val="400"/>
              </a:spcBef>
              <a:spcAft>
                <a:spcPts val="0"/>
              </a:spcAft>
              <a:buClr>
                <a:srgbClr val="002060"/>
              </a:buClr>
              <a:buSzPts val="2000"/>
              <a:buFont typeface="Arial"/>
              <a:buChar char="–"/>
              <a:defRPr b="0" i="0" sz="2000" u="none" cap="none" strike="noStrike">
                <a:solidFill>
                  <a:srgbClr val="002060"/>
                </a:solidFill>
                <a:latin typeface="Calibri"/>
                <a:ea typeface="Calibri"/>
                <a:cs typeface="Calibri"/>
                <a:sym typeface="Calibri"/>
              </a:defRPr>
            </a:lvl2pPr>
            <a:lvl3pPr indent="-342900" lvl="2" marL="1371600" marR="0" rtl="0" algn="l">
              <a:spcBef>
                <a:spcPts val="360"/>
              </a:spcBef>
              <a:spcAft>
                <a:spcPts val="0"/>
              </a:spcAft>
              <a:buClr>
                <a:srgbClr val="002060"/>
              </a:buClr>
              <a:buSzPts val="1800"/>
              <a:buFont typeface="Arial"/>
              <a:buChar char="•"/>
              <a:defRPr b="0" i="0" sz="1800" u="none" cap="none" strike="noStrike">
                <a:solidFill>
                  <a:srgbClr val="002060"/>
                </a:solidFill>
                <a:latin typeface="Calibri"/>
                <a:ea typeface="Calibri"/>
                <a:cs typeface="Calibri"/>
                <a:sym typeface="Calibri"/>
              </a:defRPr>
            </a:lvl3pPr>
            <a:lvl4pPr indent="-330200" lvl="3" marL="1828800" marR="0" rtl="0" algn="l">
              <a:spcBef>
                <a:spcPts val="320"/>
              </a:spcBef>
              <a:spcAft>
                <a:spcPts val="0"/>
              </a:spcAft>
              <a:buClr>
                <a:srgbClr val="002060"/>
              </a:buClr>
              <a:buSzPts val="1600"/>
              <a:buFont typeface="Arial"/>
              <a:buChar char="–"/>
              <a:defRPr b="0" i="0" sz="1600" u="none" cap="none" strike="noStrike">
                <a:solidFill>
                  <a:srgbClr val="002060"/>
                </a:solidFill>
                <a:latin typeface="Calibri"/>
                <a:ea typeface="Calibri"/>
                <a:cs typeface="Calibri"/>
                <a:sym typeface="Calibri"/>
              </a:defRPr>
            </a:lvl4pPr>
            <a:lvl5pPr indent="-330200" lvl="4" marL="2286000" marR="0" rtl="0" algn="l">
              <a:spcBef>
                <a:spcPts val="320"/>
              </a:spcBef>
              <a:spcAft>
                <a:spcPts val="0"/>
              </a:spcAft>
              <a:buClr>
                <a:srgbClr val="002060"/>
              </a:buClr>
              <a:buSzPts val="1600"/>
              <a:buFont typeface="Arial"/>
              <a:buChar char="»"/>
              <a:defRPr b="0" i="0" sz="1600" u="none" cap="none" strike="noStrike">
                <a:solidFill>
                  <a:srgbClr val="002060"/>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3" name="Google Shape;33;p5"/>
          <p:cNvSpPr txBox="1"/>
          <p:nvPr>
            <p:ph idx="3" type="body"/>
          </p:nvPr>
        </p:nvSpPr>
        <p:spPr>
          <a:xfrm>
            <a:off x="4877410" y="1540991"/>
            <a:ext cx="3817500" cy="5802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002060"/>
              </a:buClr>
              <a:buSzPts val="3200"/>
              <a:buFont typeface="Arial"/>
              <a:buNone/>
              <a:defRPr b="1" i="0" sz="2400" u="none" cap="none" strike="noStrike">
                <a:solidFill>
                  <a:srgbClr val="002060"/>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34" name="Google Shape;34;p5"/>
          <p:cNvSpPr txBox="1"/>
          <p:nvPr>
            <p:ph idx="4" type="body"/>
          </p:nvPr>
        </p:nvSpPr>
        <p:spPr>
          <a:xfrm>
            <a:off x="4877410" y="2113635"/>
            <a:ext cx="3817500" cy="2276400"/>
          </a:xfrm>
          <a:prstGeom prst="rect">
            <a:avLst/>
          </a:prstGeom>
          <a:solidFill>
            <a:srgbClr val="FFFFFF"/>
          </a:solid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002060"/>
              </a:buClr>
              <a:buSzPts val="2400"/>
              <a:buFont typeface="Arial"/>
              <a:buChar char="•"/>
              <a:defRPr b="0" i="0" sz="2400" u="none" cap="none" strike="noStrike">
                <a:solidFill>
                  <a:srgbClr val="002060"/>
                </a:solidFill>
                <a:latin typeface="Calibri"/>
                <a:ea typeface="Calibri"/>
                <a:cs typeface="Calibri"/>
                <a:sym typeface="Calibri"/>
              </a:defRPr>
            </a:lvl1pPr>
            <a:lvl2pPr indent="-355600" lvl="1" marL="914400" marR="0" rtl="0" algn="l">
              <a:spcBef>
                <a:spcPts val="400"/>
              </a:spcBef>
              <a:spcAft>
                <a:spcPts val="0"/>
              </a:spcAft>
              <a:buClr>
                <a:srgbClr val="002060"/>
              </a:buClr>
              <a:buSzPts val="2000"/>
              <a:buFont typeface="Arial"/>
              <a:buChar char="–"/>
              <a:defRPr b="0" i="0" sz="2000" u="none" cap="none" strike="noStrike">
                <a:solidFill>
                  <a:srgbClr val="002060"/>
                </a:solidFill>
                <a:latin typeface="Calibri"/>
                <a:ea typeface="Calibri"/>
                <a:cs typeface="Calibri"/>
                <a:sym typeface="Calibri"/>
              </a:defRPr>
            </a:lvl2pPr>
            <a:lvl3pPr indent="-342900" lvl="2" marL="1371600" marR="0" rtl="0" algn="l">
              <a:spcBef>
                <a:spcPts val="360"/>
              </a:spcBef>
              <a:spcAft>
                <a:spcPts val="0"/>
              </a:spcAft>
              <a:buClr>
                <a:srgbClr val="002060"/>
              </a:buClr>
              <a:buSzPts val="1800"/>
              <a:buFont typeface="Arial"/>
              <a:buChar char="•"/>
              <a:defRPr b="0" i="0" sz="1800" u="none" cap="none" strike="noStrike">
                <a:solidFill>
                  <a:srgbClr val="002060"/>
                </a:solidFill>
                <a:latin typeface="Calibri"/>
                <a:ea typeface="Calibri"/>
                <a:cs typeface="Calibri"/>
                <a:sym typeface="Calibri"/>
              </a:defRPr>
            </a:lvl3pPr>
            <a:lvl4pPr indent="-330200" lvl="3" marL="1828800" marR="0" rtl="0" algn="l">
              <a:spcBef>
                <a:spcPts val="320"/>
              </a:spcBef>
              <a:spcAft>
                <a:spcPts val="0"/>
              </a:spcAft>
              <a:buClr>
                <a:srgbClr val="002060"/>
              </a:buClr>
              <a:buSzPts val="1600"/>
              <a:buFont typeface="Arial"/>
              <a:buChar char="–"/>
              <a:defRPr b="0" i="0" sz="1600" u="none" cap="none" strike="noStrike">
                <a:solidFill>
                  <a:srgbClr val="002060"/>
                </a:solidFill>
                <a:latin typeface="Calibri"/>
                <a:ea typeface="Calibri"/>
                <a:cs typeface="Calibri"/>
                <a:sym typeface="Calibri"/>
              </a:defRPr>
            </a:lvl4pPr>
            <a:lvl5pPr indent="-330200" lvl="4" marL="2286000" marR="0" rtl="0" algn="l">
              <a:spcBef>
                <a:spcPts val="320"/>
              </a:spcBef>
              <a:spcAft>
                <a:spcPts val="0"/>
              </a:spcAft>
              <a:buClr>
                <a:srgbClr val="002060"/>
              </a:buClr>
              <a:buSzPts val="1600"/>
              <a:buFont typeface="Arial"/>
              <a:buChar char="»"/>
              <a:defRPr b="0" i="0" sz="1600" u="none" cap="none" strike="noStrike">
                <a:solidFill>
                  <a:srgbClr val="002060"/>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5" name="Google Shape;35;p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6"/>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0" name="Google Shape;40;p6"/>
          <p:cNvSpPr txBox="1"/>
          <p:nvPr>
            <p:ph idx="1" type="body"/>
          </p:nvPr>
        </p:nvSpPr>
        <p:spPr>
          <a:xfrm>
            <a:off x="722313" y="2180035"/>
            <a:ext cx="7772400" cy="1125000"/>
          </a:xfrm>
          <a:prstGeom prst="rect">
            <a:avLst/>
          </a:prstGeom>
          <a:solidFill>
            <a:srgbClr val="FFFFFF"/>
          </a:solid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41" name="Google Shape;41;p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6" name="Google Shape;46;p7"/>
          <p:cNvSpPr txBox="1"/>
          <p:nvPr>
            <p:ph idx="1" type="body"/>
          </p:nvPr>
        </p:nvSpPr>
        <p:spPr>
          <a:xfrm>
            <a:off x="457200" y="1200150"/>
            <a:ext cx="4038600" cy="3394500"/>
          </a:xfrm>
          <a:prstGeom prst="rect">
            <a:avLst/>
          </a:prstGeom>
          <a:solidFill>
            <a:srgbClr val="FFFFFF"/>
          </a:solid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4648200" y="1200150"/>
            <a:ext cx="4038600" cy="3394500"/>
          </a:xfrm>
          <a:prstGeom prst="rect">
            <a:avLst/>
          </a:prstGeom>
          <a:solidFill>
            <a:srgbClr val="FFFFFF"/>
          </a:solid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3" name="Google Shape;53;p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2" name="Google Shape;62;p10"/>
          <p:cNvSpPr txBox="1"/>
          <p:nvPr>
            <p:ph idx="1" type="body"/>
          </p:nvPr>
        </p:nvSpPr>
        <p:spPr>
          <a:xfrm>
            <a:off x="3575050" y="204788"/>
            <a:ext cx="5111700" cy="43899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Google Shape;63;p10"/>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4" name="Google Shape;64;p1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457200" y="1200150"/>
            <a:ext cx="8229600" cy="3394500"/>
          </a:xfrm>
          <a:prstGeom prst="rect">
            <a:avLst/>
          </a:prstGeom>
          <a:solidFill>
            <a:srgbClr val="FFFFFF"/>
          </a:solid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hyperlink" Target="http://www.youtube.com/watch?v=HHqtodkl8xU" TargetMode="External"/><Relationship Id="rId4" Type="http://schemas.openxmlformats.org/officeDocument/2006/relationships/image" Target="../media/image11.jpg"/><Relationship Id="rId5" Type="http://schemas.openxmlformats.org/officeDocument/2006/relationships/hyperlink" Target="http://www.youtube.com/watch?v=BUihZ5qjMkY" TargetMode="External"/><Relationship Id="rId6"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youtube.com/watch?v=2s4slliAtQU" TargetMode="External"/><Relationship Id="rId4" Type="http://schemas.openxmlformats.org/officeDocument/2006/relationships/hyperlink" Target="https://www.youtube.com/watch?v=y-03oIKrhxc" TargetMode="External"/><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www.youtube.com/watch?v=IVAIw9zY9Wg" TargetMode="External"/><Relationship Id="rId4" Type="http://schemas.openxmlformats.org/officeDocument/2006/relationships/image" Target="../media/image6.jpg"/><Relationship Id="rId5" Type="http://schemas.openxmlformats.org/officeDocument/2006/relationships/hyperlink" Target="http://www.youtube.com/watch?v=ZFucCXherLg" TargetMode="External"/><Relationship Id="rId6"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http://www.youtube.com/watch?v=ansWZq7yULE" TargetMode="Externa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8p0hr1qKNnw" TargetMode="Externa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hyperlink" Target="https://www.youtube.com/watch?v=72z7_51lINU" TargetMode="External"/><Relationship Id="rId4" Type="http://schemas.openxmlformats.org/officeDocument/2006/relationships/hyperlink" Target="http://www.youtube.com/watch?v=72z7_51lINU" TargetMode="External"/><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hyperlink" Target="https://www.youtube.com/watch?v=oS9cFq0g_l4" TargetMode="External"/><Relationship Id="rId4" Type="http://schemas.openxmlformats.org/officeDocument/2006/relationships/hyperlink" Target="http://www.youtube.com/watch?v=oS9cFq0g_l4" TargetMode="External"/><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http://www.youtube.com/watch?v=mD-q6Gm7T3o"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http://www.youtube.com/watch?v=wDZ-4x4DW48"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ctrTitle"/>
          </p:nvPr>
        </p:nvSpPr>
        <p:spPr>
          <a:xfrm>
            <a:off x="448945" y="2466983"/>
            <a:ext cx="82461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Area Studies: </a:t>
            </a:r>
            <a:r>
              <a:rPr b="1" lang="en"/>
              <a:t>Surfing in San Diego</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CSUSM </a:t>
            </a:r>
            <a:r>
              <a:rPr b="1" lang="en"/>
              <a:t>Surfing Research</a:t>
            </a:r>
            <a:endParaRPr b="1"/>
          </a:p>
        </p:txBody>
      </p:sp>
      <p:sp>
        <p:nvSpPr>
          <p:cNvPr id="152" name="Google Shape;152;p23"/>
          <p:cNvSpPr txBox="1"/>
          <p:nvPr>
            <p:ph idx="1" type="body"/>
          </p:nvPr>
        </p:nvSpPr>
        <p:spPr>
          <a:xfrm>
            <a:off x="457200" y="1200150"/>
            <a:ext cx="4038600" cy="3394500"/>
          </a:xfrm>
          <a:prstGeom prst="rect">
            <a:avLst/>
          </a:prstGeom>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565656"/>
              </a:buClr>
              <a:buSzPts val="1900"/>
              <a:buFont typeface="Roboto"/>
              <a:buChar char="●"/>
            </a:pPr>
            <a:r>
              <a:rPr b="1" lang="en" sz="2000">
                <a:solidFill>
                  <a:srgbClr val="565656"/>
                </a:solidFill>
                <a:highlight>
                  <a:srgbClr val="FFFFFF"/>
                </a:highlight>
                <a:latin typeface="Roboto"/>
                <a:ea typeface="Roboto"/>
                <a:cs typeface="Roboto"/>
                <a:sym typeface="Roboto"/>
              </a:rPr>
              <a:t>CSUSM Researchers combine mechanics and physiology to study surfing</a:t>
            </a:r>
            <a:endParaRPr b="1" sz="2000">
              <a:solidFill>
                <a:srgbClr val="565656"/>
              </a:solidFill>
              <a:highlight>
                <a:srgbClr val="FFFFFF"/>
              </a:highlight>
              <a:latin typeface="Roboto"/>
              <a:ea typeface="Roboto"/>
              <a:cs typeface="Roboto"/>
              <a:sym typeface="Roboto"/>
            </a:endParaRPr>
          </a:p>
          <a:p>
            <a:pPr indent="-349250" lvl="0" marL="457200" rtl="0" algn="l">
              <a:lnSpc>
                <a:spcPct val="115000"/>
              </a:lnSpc>
              <a:spcBef>
                <a:spcPts val="0"/>
              </a:spcBef>
              <a:spcAft>
                <a:spcPts val="0"/>
              </a:spcAft>
              <a:buClr>
                <a:srgbClr val="565656"/>
              </a:buClr>
              <a:buSzPts val="1900"/>
              <a:buFont typeface="Roboto"/>
              <a:buChar char="●"/>
            </a:pPr>
            <a:r>
              <a:rPr b="1" lang="en" sz="2000">
                <a:solidFill>
                  <a:srgbClr val="565656"/>
                </a:solidFill>
                <a:highlight>
                  <a:srgbClr val="FFFFFF"/>
                </a:highlight>
                <a:latin typeface="Roboto"/>
                <a:ea typeface="Roboto"/>
                <a:cs typeface="Roboto"/>
                <a:sym typeface="Roboto"/>
              </a:rPr>
              <a:t>CSUSM students help with the research as part of courses like 'surfing science'</a:t>
            </a:r>
            <a:endParaRPr b="1" sz="2000">
              <a:solidFill>
                <a:srgbClr val="565656"/>
              </a:solidFill>
              <a:highlight>
                <a:srgbClr val="FFFFFF"/>
              </a:highlight>
              <a:latin typeface="Roboto"/>
              <a:ea typeface="Roboto"/>
              <a:cs typeface="Roboto"/>
              <a:sym typeface="Roboto"/>
            </a:endParaRPr>
          </a:p>
          <a:p>
            <a:pPr indent="-349250" lvl="0" marL="457200" rtl="0" algn="l">
              <a:lnSpc>
                <a:spcPct val="115000"/>
              </a:lnSpc>
              <a:spcBef>
                <a:spcPts val="0"/>
              </a:spcBef>
              <a:spcAft>
                <a:spcPts val="0"/>
              </a:spcAft>
              <a:buClr>
                <a:srgbClr val="565656"/>
              </a:buClr>
              <a:buSzPts val="1900"/>
              <a:buFont typeface="Roboto"/>
              <a:buChar char="●"/>
            </a:pPr>
            <a:r>
              <a:rPr b="1" lang="en" sz="2000">
                <a:solidFill>
                  <a:srgbClr val="565656"/>
                </a:solidFill>
                <a:highlight>
                  <a:srgbClr val="FFFFFF"/>
                </a:highlight>
                <a:latin typeface="Roboto"/>
                <a:ea typeface="Roboto"/>
                <a:cs typeface="Roboto"/>
                <a:sym typeface="Roboto"/>
              </a:rPr>
              <a:t>They test many products such as wetsuits and boards for sports companies</a:t>
            </a:r>
            <a:endParaRPr b="1" sz="3200"/>
          </a:p>
        </p:txBody>
      </p:sp>
      <p:sp>
        <p:nvSpPr>
          <p:cNvPr id="153" name="Google Shape;153;p23"/>
          <p:cNvSpPr txBox="1"/>
          <p:nvPr>
            <p:ph idx="2" type="body"/>
          </p:nvPr>
        </p:nvSpPr>
        <p:spPr>
          <a:xfrm>
            <a:off x="4648200" y="1200150"/>
            <a:ext cx="4038600" cy="33945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t/>
            </a:r>
            <a:endParaRPr/>
          </a:p>
        </p:txBody>
      </p:sp>
      <p:pic>
        <p:nvPicPr>
          <p:cNvPr id="154" name="Google Shape;154;p23"/>
          <p:cNvPicPr preferRelativeResize="0"/>
          <p:nvPr/>
        </p:nvPicPr>
        <p:blipFill>
          <a:blip r:embed="rId3">
            <a:alphaModFix/>
          </a:blip>
          <a:stretch>
            <a:fillRect/>
          </a:stretch>
        </p:blipFill>
        <p:spPr>
          <a:xfrm>
            <a:off x="4648200" y="1403113"/>
            <a:ext cx="4038600" cy="29885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1792288" y="3946300"/>
            <a:ext cx="5486400" cy="42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Surfing Research at CSUSM</a:t>
            </a:r>
            <a:endParaRPr b="1" sz="2500"/>
          </a:p>
        </p:txBody>
      </p:sp>
      <p:sp>
        <p:nvSpPr>
          <p:cNvPr id="160" name="Google Shape;160;p24"/>
          <p:cNvSpPr txBox="1"/>
          <p:nvPr>
            <p:ph idx="1" type="body"/>
          </p:nvPr>
        </p:nvSpPr>
        <p:spPr>
          <a:xfrm>
            <a:off x="1792288" y="4371403"/>
            <a:ext cx="5486400" cy="60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900">
                <a:solidFill>
                  <a:srgbClr val="565656"/>
                </a:solidFill>
                <a:highlight>
                  <a:schemeClr val="lt1"/>
                </a:highlight>
                <a:latin typeface="Roboto"/>
                <a:ea typeface="Roboto"/>
                <a:cs typeface="Roboto"/>
                <a:sym typeface="Roboto"/>
              </a:rPr>
              <a:t>CSUSM has the only research facilities that combine mechanics and kinesiology</a:t>
            </a:r>
            <a:endParaRPr b="1" sz="1600"/>
          </a:p>
        </p:txBody>
      </p:sp>
      <p:pic>
        <p:nvPicPr>
          <p:cNvPr descr="For decades, the sport of surfing has been largely driven through experiential knowledge, gut feelings and anecdotal evidence. But two Cal State San Marcos kinesiology researchers, Drs. Sean Newcomer and Jeff Nessler, are offering hard data on surfing and other action sports. The two lifelong surfers recently teamed up to delve into the science of surfing." id="161" name="Google Shape;161;p24" title="On the Breaking Wave of Action Sports Research">
            <a:hlinkClick r:id="rId3"/>
          </p:cNvPr>
          <p:cNvPicPr preferRelativeResize="0"/>
          <p:nvPr/>
        </p:nvPicPr>
        <p:blipFill>
          <a:blip r:embed="rId4">
            <a:alphaModFix/>
          </a:blip>
          <a:stretch>
            <a:fillRect/>
          </a:stretch>
        </p:blipFill>
        <p:spPr>
          <a:xfrm>
            <a:off x="137375" y="483275"/>
            <a:ext cx="4299150" cy="3224356"/>
          </a:xfrm>
          <a:prstGeom prst="rect">
            <a:avLst/>
          </a:prstGeom>
          <a:noFill/>
          <a:ln>
            <a:noFill/>
          </a:ln>
        </p:spPr>
      </p:pic>
      <p:pic>
        <p:nvPicPr>
          <p:cNvPr descr="For surfers, nothing else compares to the feeling of catching a wave. That's one of the reasons why enthusiasts surf as often as they can. But researchers at Cal State San Marcos are trying to find out whether surfing is also a good physical workout. KPBS health reporter Kenny Goldberg says the study is the first of its kind to examine recreational surfing.&#10;&#10;Read more: http://www.kpbs.org/news/2014/may/15/surfing-under-microscope-cal-state-san-marcos-stud/" id="162" name="Google Shape;162;p24" title="Is Surfing a Good Workout? Cal State Study Aims to Find Out">
            <a:hlinkClick r:id="rId5"/>
          </p:cNvPr>
          <p:cNvPicPr preferRelativeResize="0"/>
          <p:nvPr/>
        </p:nvPicPr>
        <p:blipFill>
          <a:blip r:embed="rId6">
            <a:alphaModFix/>
          </a:blip>
          <a:stretch>
            <a:fillRect/>
          </a:stretch>
        </p:blipFill>
        <p:spPr>
          <a:xfrm>
            <a:off x="4722525" y="483275"/>
            <a:ext cx="4299150" cy="3224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Surfer Culture</a:t>
            </a:r>
            <a:endParaRPr b="1"/>
          </a:p>
        </p:txBody>
      </p:sp>
      <p:sp>
        <p:nvSpPr>
          <p:cNvPr id="168" name="Google Shape;168;p25"/>
          <p:cNvSpPr txBox="1"/>
          <p:nvPr>
            <p:ph idx="1" type="body"/>
          </p:nvPr>
        </p:nvSpPr>
        <p:spPr>
          <a:xfrm>
            <a:off x="457200" y="1200150"/>
            <a:ext cx="4038600" cy="33945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565656"/>
              </a:buClr>
              <a:buSzPts val="1300"/>
              <a:buFont typeface="Roboto"/>
              <a:buChar char="●"/>
            </a:pPr>
            <a:r>
              <a:rPr b="1" lang="en" sz="1400">
                <a:solidFill>
                  <a:srgbClr val="565656"/>
                </a:solidFill>
                <a:highlight>
                  <a:srgbClr val="FFFFFF"/>
                </a:highlight>
                <a:latin typeface="Roboto"/>
                <a:ea typeface="Roboto"/>
                <a:cs typeface="Roboto"/>
                <a:sym typeface="Roboto"/>
              </a:rPr>
              <a:t>Became popular from the 60's on</a:t>
            </a:r>
            <a:endParaRPr b="1" sz="1400">
              <a:solidFill>
                <a:srgbClr val="565656"/>
              </a:solidFill>
              <a:highlight>
                <a:srgbClr val="FFFFFF"/>
              </a:highlight>
              <a:latin typeface="Roboto"/>
              <a:ea typeface="Roboto"/>
              <a:cs typeface="Roboto"/>
              <a:sym typeface="Roboto"/>
            </a:endParaRPr>
          </a:p>
          <a:p>
            <a:pPr indent="-311150" lvl="0" marL="457200" rtl="0" algn="l">
              <a:lnSpc>
                <a:spcPct val="115000"/>
              </a:lnSpc>
              <a:spcBef>
                <a:spcPts val="0"/>
              </a:spcBef>
              <a:spcAft>
                <a:spcPts val="0"/>
              </a:spcAft>
              <a:buClr>
                <a:srgbClr val="565656"/>
              </a:buClr>
              <a:buSzPts val="1300"/>
              <a:buFont typeface="Roboto"/>
              <a:buChar char="●"/>
            </a:pPr>
            <a:r>
              <a:rPr b="1" lang="en" sz="1400">
                <a:solidFill>
                  <a:srgbClr val="565656"/>
                </a:solidFill>
                <a:highlight>
                  <a:srgbClr val="FFFFFF"/>
                </a:highlight>
                <a:latin typeface="Roboto"/>
                <a:ea typeface="Roboto"/>
                <a:cs typeface="Roboto"/>
                <a:sym typeface="Roboto"/>
              </a:rPr>
              <a:t>Often portrayed as young, fun-loving</a:t>
            </a:r>
            <a:endParaRPr b="1" sz="1400">
              <a:solidFill>
                <a:srgbClr val="565656"/>
              </a:solidFill>
              <a:highlight>
                <a:srgbClr val="FFFFFF"/>
              </a:highlight>
              <a:latin typeface="Roboto"/>
              <a:ea typeface="Roboto"/>
              <a:cs typeface="Roboto"/>
              <a:sym typeface="Roboto"/>
            </a:endParaRPr>
          </a:p>
          <a:p>
            <a:pPr indent="-311150" lvl="0" marL="457200" rtl="0" algn="l">
              <a:lnSpc>
                <a:spcPct val="115000"/>
              </a:lnSpc>
              <a:spcBef>
                <a:spcPts val="0"/>
              </a:spcBef>
              <a:spcAft>
                <a:spcPts val="0"/>
              </a:spcAft>
              <a:buClr>
                <a:srgbClr val="565656"/>
              </a:buClr>
              <a:buSzPts val="1300"/>
              <a:buFont typeface="Roboto"/>
              <a:buChar char="●"/>
            </a:pPr>
            <a:r>
              <a:rPr b="1" lang="en" sz="1400">
                <a:solidFill>
                  <a:srgbClr val="565656"/>
                </a:solidFill>
                <a:highlight>
                  <a:srgbClr val="FFFFFF"/>
                </a:highlight>
                <a:latin typeface="Roboto"/>
                <a:ea typeface="Roboto"/>
                <a:cs typeface="Roboto"/>
                <a:sym typeface="Roboto"/>
              </a:rPr>
              <a:t>Influenced by Hawai'ian and Polynesian culture</a:t>
            </a:r>
            <a:endParaRPr b="1" sz="1400">
              <a:solidFill>
                <a:srgbClr val="565656"/>
              </a:solidFill>
              <a:highlight>
                <a:srgbClr val="FFFFFF"/>
              </a:highlight>
              <a:latin typeface="Roboto"/>
              <a:ea typeface="Roboto"/>
              <a:cs typeface="Roboto"/>
              <a:sym typeface="Roboto"/>
            </a:endParaRPr>
          </a:p>
          <a:p>
            <a:pPr indent="-311150" lvl="1" marL="914400" rtl="0" algn="l">
              <a:lnSpc>
                <a:spcPct val="115000"/>
              </a:lnSpc>
              <a:spcBef>
                <a:spcPts val="0"/>
              </a:spcBef>
              <a:spcAft>
                <a:spcPts val="0"/>
              </a:spcAft>
              <a:buClr>
                <a:srgbClr val="565656"/>
              </a:buClr>
              <a:buSzPts val="1300"/>
              <a:buFont typeface="Roboto"/>
              <a:buChar char="○"/>
            </a:pPr>
            <a:r>
              <a:rPr b="1" lang="en" sz="1400">
                <a:solidFill>
                  <a:srgbClr val="565656"/>
                </a:solidFill>
                <a:highlight>
                  <a:srgbClr val="FFFFFF"/>
                </a:highlight>
                <a:latin typeface="Roboto"/>
                <a:ea typeface="Roboto"/>
                <a:cs typeface="Roboto"/>
                <a:sym typeface="Roboto"/>
              </a:rPr>
              <a:t>'Tribal tattoos'</a:t>
            </a:r>
            <a:endParaRPr b="1" sz="1400">
              <a:solidFill>
                <a:srgbClr val="565656"/>
              </a:solidFill>
              <a:highlight>
                <a:srgbClr val="FFFFFF"/>
              </a:highlight>
              <a:latin typeface="Roboto"/>
              <a:ea typeface="Roboto"/>
              <a:cs typeface="Roboto"/>
              <a:sym typeface="Roboto"/>
            </a:endParaRPr>
          </a:p>
          <a:p>
            <a:pPr indent="-311150" lvl="1" marL="914400" rtl="0" algn="l">
              <a:lnSpc>
                <a:spcPct val="115000"/>
              </a:lnSpc>
              <a:spcBef>
                <a:spcPts val="0"/>
              </a:spcBef>
              <a:spcAft>
                <a:spcPts val="0"/>
              </a:spcAft>
              <a:buClr>
                <a:srgbClr val="565656"/>
              </a:buClr>
              <a:buSzPts val="1300"/>
              <a:buFont typeface="Roboto"/>
              <a:buChar char="○"/>
            </a:pPr>
            <a:r>
              <a:rPr b="1" lang="en" sz="1400">
                <a:solidFill>
                  <a:srgbClr val="565656"/>
                </a:solidFill>
                <a:highlight>
                  <a:srgbClr val="FFFFFF"/>
                </a:highlight>
                <a:latin typeface="Roboto"/>
                <a:ea typeface="Roboto"/>
                <a:cs typeface="Roboto"/>
                <a:sym typeface="Roboto"/>
              </a:rPr>
              <a:t>Puka shell necklaces</a:t>
            </a:r>
            <a:endParaRPr b="1" sz="1400">
              <a:solidFill>
                <a:srgbClr val="565656"/>
              </a:solidFill>
              <a:highlight>
                <a:srgbClr val="FFFFFF"/>
              </a:highlight>
              <a:latin typeface="Roboto"/>
              <a:ea typeface="Roboto"/>
              <a:cs typeface="Roboto"/>
              <a:sym typeface="Roboto"/>
            </a:endParaRPr>
          </a:p>
          <a:p>
            <a:pPr indent="-311150" lvl="0" marL="457200" rtl="0" algn="l">
              <a:lnSpc>
                <a:spcPct val="115000"/>
              </a:lnSpc>
              <a:spcBef>
                <a:spcPts val="0"/>
              </a:spcBef>
              <a:spcAft>
                <a:spcPts val="0"/>
              </a:spcAft>
              <a:buClr>
                <a:srgbClr val="565656"/>
              </a:buClr>
              <a:buSzPts val="1300"/>
              <a:buFont typeface="Roboto"/>
              <a:buChar char="●"/>
            </a:pPr>
            <a:r>
              <a:rPr b="1" lang="en" sz="1400">
                <a:solidFill>
                  <a:srgbClr val="565656"/>
                </a:solidFill>
                <a:highlight>
                  <a:srgbClr val="FFFFFF"/>
                </a:highlight>
                <a:latin typeface="Roboto"/>
                <a:ea typeface="Roboto"/>
                <a:cs typeface="Roboto"/>
                <a:sym typeface="Roboto"/>
              </a:rPr>
              <a:t>Increasing diversity over time as surfing spreads around the world</a:t>
            </a:r>
            <a:endParaRPr b="1" sz="1400">
              <a:solidFill>
                <a:srgbClr val="565656"/>
              </a:solidFill>
              <a:highlight>
                <a:srgbClr val="FFFFFF"/>
              </a:highlight>
              <a:latin typeface="Roboto"/>
              <a:ea typeface="Roboto"/>
              <a:cs typeface="Roboto"/>
              <a:sym typeface="Roboto"/>
            </a:endParaRPr>
          </a:p>
          <a:p>
            <a:pPr indent="-311150" lvl="0" marL="457200" rtl="0" algn="l">
              <a:lnSpc>
                <a:spcPct val="115000"/>
              </a:lnSpc>
              <a:spcBef>
                <a:spcPts val="0"/>
              </a:spcBef>
              <a:spcAft>
                <a:spcPts val="0"/>
              </a:spcAft>
              <a:buClr>
                <a:srgbClr val="565656"/>
              </a:buClr>
              <a:buSzPts val="1300"/>
              <a:buFont typeface="Roboto"/>
              <a:buChar char="●"/>
            </a:pPr>
            <a:r>
              <a:rPr b="1" lang="en" sz="1400">
                <a:solidFill>
                  <a:srgbClr val="565656"/>
                </a:solidFill>
                <a:highlight>
                  <a:srgbClr val="FFFFFF"/>
                </a:highlight>
                <a:latin typeface="Roboto"/>
                <a:ea typeface="Roboto"/>
                <a:cs typeface="Roboto"/>
                <a:sym typeface="Roboto"/>
              </a:rPr>
              <a:t>Portrayed In popular culture like movies, and TV shows </a:t>
            </a:r>
            <a:endParaRPr b="1" sz="1400">
              <a:solidFill>
                <a:srgbClr val="565656"/>
              </a:solidFill>
              <a:highlight>
                <a:srgbClr val="FFFFFF"/>
              </a:highlight>
              <a:latin typeface="Roboto"/>
              <a:ea typeface="Roboto"/>
              <a:cs typeface="Roboto"/>
              <a:sym typeface="Roboto"/>
            </a:endParaRPr>
          </a:p>
          <a:p>
            <a:pPr indent="-311150" lvl="0" marL="457200" rtl="0" algn="l">
              <a:lnSpc>
                <a:spcPct val="115000"/>
              </a:lnSpc>
              <a:spcBef>
                <a:spcPts val="0"/>
              </a:spcBef>
              <a:spcAft>
                <a:spcPts val="0"/>
              </a:spcAft>
              <a:buClr>
                <a:srgbClr val="565656"/>
              </a:buClr>
              <a:buSzPts val="1300"/>
              <a:buFont typeface="Roboto"/>
              <a:buChar char="●"/>
            </a:pPr>
            <a:r>
              <a:rPr b="1" lang="en" sz="1400">
                <a:solidFill>
                  <a:srgbClr val="565656"/>
                </a:solidFill>
                <a:highlight>
                  <a:srgbClr val="FFFFFF"/>
                </a:highlight>
                <a:latin typeface="Roboto"/>
                <a:ea typeface="Roboto"/>
                <a:cs typeface="Roboto"/>
                <a:sym typeface="Roboto"/>
              </a:rPr>
              <a:t>Music associated with surfer culture includes Beach Boys and Surfer Rock (</a:t>
            </a:r>
            <a:r>
              <a:rPr b="1" lang="en" sz="1400">
                <a:solidFill>
                  <a:srgbClr val="0078CC"/>
                </a:solidFill>
                <a:highlight>
                  <a:srgbClr val="FFFFFF"/>
                </a:highlight>
                <a:uFill>
                  <a:noFill/>
                </a:uFill>
                <a:latin typeface="Roboto"/>
                <a:ea typeface="Roboto"/>
                <a:cs typeface="Roboto"/>
                <a:sym typeface="Roboto"/>
                <a:hlinkClick r:id="rId3">
                  <a:extLst>
                    <a:ext uri="{A12FA001-AC4F-418D-AE19-62706E023703}">
                      <ahyp:hlinkClr val="tx"/>
                    </a:ext>
                  </a:extLst>
                </a:hlinkClick>
              </a:rPr>
              <a:t>Surfing USA</a:t>
            </a:r>
            <a:r>
              <a:rPr b="1" lang="en" sz="1400">
                <a:solidFill>
                  <a:srgbClr val="565656"/>
                </a:solidFill>
                <a:highlight>
                  <a:srgbClr val="FFFFFF"/>
                </a:highlight>
                <a:latin typeface="Roboto"/>
                <a:ea typeface="Roboto"/>
                <a:cs typeface="Roboto"/>
                <a:sym typeface="Roboto"/>
              </a:rPr>
              <a:t>) (</a:t>
            </a:r>
            <a:r>
              <a:rPr b="1" lang="en" sz="1400">
                <a:solidFill>
                  <a:srgbClr val="0078CC"/>
                </a:solidFill>
                <a:highlight>
                  <a:srgbClr val="FFFFFF"/>
                </a:highlight>
                <a:uFill>
                  <a:noFill/>
                </a:uFill>
                <a:latin typeface="Roboto"/>
                <a:ea typeface="Roboto"/>
                <a:cs typeface="Roboto"/>
                <a:sym typeface="Roboto"/>
                <a:hlinkClick r:id="rId4">
                  <a:extLst>
                    <a:ext uri="{A12FA001-AC4F-418D-AE19-62706E023703}">
                      <ahyp:hlinkClr val="tx"/>
                    </a:ext>
                  </a:extLst>
                </a:hlinkClick>
              </a:rPr>
              <a:t>Pipeline</a:t>
            </a:r>
            <a:r>
              <a:rPr b="1" lang="en" sz="1400">
                <a:solidFill>
                  <a:srgbClr val="565656"/>
                </a:solidFill>
                <a:highlight>
                  <a:srgbClr val="FFFFFF"/>
                </a:highlight>
                <a:latin typeface="Roboto"/>
                <a:ea typeface="Roboto"/>
                <a:cs typeface="Roboto"/>
                <a:sym typeface="Roboto"/>
              </a:rPr>
              <a:t>)</a:t>
            </a:r>
            <a:endParaRPr b="1" sz="1400">
              <a:solidFill>
                <a:srgbClr val="565656"/>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b="1" sz="3000"/>
          </a:p>
        </p:txBody>
      </p:sp>
      <p:sp>
        <p:nvSpPr>
          <p:cNvPr id="169" name="Google Shape;169;p25"/>
          <p:cNvSpPr txBox="1"/>
          <p:nvPr>
            <p:ph idx="2" type="body"/>
          </p:nvPr>
        </p:nvSpPr>
        <p:spPr>
          <a:xfrm>
            <a:off x="4923425" y="4008075"/>
            <a:ext cx="4038600" cy="9840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b="1" lang="en" sz="1500">
                <a:solidFill>
                  <a:srgbClr val="565656"/>
                </a:solidFill>
                <a:highlight>
                  <a:srgbClr val="FFFFFF"/>
                </a:highlight>
                <a:latin typeface="Roboto"/>
                <a:ea typeface="Roboto"/>
                <a:cs typeface="Roboto"/>
                <a:sym typeface="Roboto"/>
              </a:rPr>
              <a:t>The Beach Party movies of the 1960's portrayed Surfer Culture as an escape from the strict lifestyle many youth endured</a:t>
            </a:r>
            <a:endParaRPr b="1" sz="3200"/>
          </a:p>
        </p:txBody>
      </p:sp>
      <p:pic>
        <p:nvPicPr>
          <p:cNvPr id="170" name="Google Shape;170;p25"/>
          <p:cNvPicPr preferRelativeResize="0"/>
          <p:nvPr/>
        </p:nvPicPr>
        <p:blipFill>
          <a:blip r:embed="rId5">
            <a:alphaModFix/>
          </a:blip>
          <a:stretch>
            <a:fillRect/>
          </a:stretch>
        </p:blipFill>
        <p:spPr>
          <a:xfrm>
            <a:off x="4742450" y="936479"/>
            <a:ext cx="4400550" cy="30715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Surfer Music</a:t>
            </a:r>
            <a:endParaRPr b="1"/>
          </a:p>
        </p:txBody>
      </p:sp>
      <p:sp>
        <p:nvSpPr>
          <p:cNvPr id="176" name="Google Shape;176;p26"/>
          <p:cNvSpPr txBox="1"/>
          <p:nvPr>
            <p:ph idx="1" type="body"/>
          </p:nvPr>
        </p:nvSpPr>
        <p:spPr>
          <a:xfrm>
            <a:off x="457200" y="3956225"/>
            <a:ext cx="4038600" cy="638400"/>
          </a:xfrm>
          <a:prstGeom prst="rect">
            <a:avLst/>
          </a:prstGeom>
        </p:spPr>
        <p:txBody>
          <a:bodyPr anchorCtr="0" anchor="ctr" bIns="91425" lIns="91425" spcFirstLastPara="1" rIns="91425" wrap="square" tIns="91425">
            <a:noAutofit/>
          </a:bodyPr>
          <a:lstStyle/>
          <a:p>
            <a:pPr indent="0" lvl="0" marL="0" rtl="0" algn="ctr">
              <a:spcBef>
                <a:spcPts val="560"/>
              </a:spcBef>
              <a:spcAft>
                <a:spcPts val="0"/>
              </a:spcAft>
              <a:buNone/>
            </a:pPr>
            <a:r>
              <a:rPr lang="en"/>
              <a:t>Surfing USA</a:t>
            </a:r>
            <a:endParaRPr/>
          </a:p>
        </p:txBody>
      </p:sp>
      <p:sp>
        <p:nvSpPr>
          <p:cNvPr id="177" name="Google Shape;177;p26"/>
          <p:cNvSpPr txBox="1"/>
          <p:nvPr>
            <p:ph idx="2" type="body"/>
          </p:nvPr>
        </p:nvSpPr>
        <p:spPr>
          <a:xfrm>
            <a:off x="4648200" y="3956225"/>
            <a:ext cx="4038600" cy="638400"/>
          </a:xfrm>
          <a:prstGeom prst="rect">
            <a:avLst/>
          </a:prstGeom>
        </p:spPr>
        <p:txBody>
          <a:bodyPr anchorCtr="0" anchor="ctr" bIns="91425" lIns="91425" spcFirstLastPara="1" rIns="91425" wrap="square" tIns="91425">
            <a:noAutofit/>
          </a:bodyPr>
          <a:lstStyle/>
          <a:p>
            <a:pPr indent="0" lvl="0" marL="0" rtl="0" algn="ctr">
              <a:spcBef>
                <a:spcPts val="560"/>
              </a:spcBef>
              <a:spcAft>
                <a:spcPts val="0"/>
              </a:spcAft>
              <a:buNone/>
            </a:pPr>
            <a:r>
              <a:rPr lang="en"/>
              <a:t>Pipeline</a:t>
            </a:r>
            <a:endParaRPr/>
          </a:p>
        </p:txBody>
      </p:sp>
      <p:pic>
        <p:nvPicPr>
          <p:cNvPr id="178" name="Google Shape;178;p26" title="Copy of Beach Boys   Surfin Usa HD   YouTube">
            <a:hlinkClick r:id="rId3"/>
          </p:cNvPr>
          <p:cNvPicPr preferRelativeResize="0"/>
          <p:nvPr/>
        </p:nvPicPr>
        <p:blipFill>
          <a:blip r:embed="rId4">
            <a:alphaModFix/>
          </a:blip>
          <a:stretch>
            <a:fillRect/>
          </a:stretch>
        </p:blipFill>
        <p:spPr>
          <a:xfrm>
            <a:off x="751138" y="1277728"/>
            <a:ext cx="3450728" cy="2588046"/>
          </a:xfrm>
          <a:prstGeom prst="rect">
            <a:avLst/>
          </a:prstGeom>
          <a:noFill/>
          <a:ln>
            <a:noFill/>
          </a:ln>
        </p:spPr>
      </p:pic>
      <p:pic>
        <p:nvPicPr>
          <p:cNvPr descr="Chantays performing their hit song PIPELINE in '63" id="179" name="Google Shape;179;p26" title="THE CHANTAYS Pipeline Tv 1963">
            <a:hlinkClick r:id="rId5"/>
          </p:cNvPr>
          <p:cNvPicPr preferRelativeResize="0"/>
          <p:nvPr/>
        </p:nvPicPr>
        <p:blipFill>
          <a:blip r:embed="rId6">
            <a:alphaModFix/>
          </a:blip>
          <a:stretch>
            <a:fillRect/>
          </a:stretch>
        </p:blipFill>
        <p:spPr>
          <a:xfrm>
            <a:off x="4942128" y="1277728"/>
            <a:ext cx="3450728" cy="25880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Surfer Stereotypes</a:t>
            </a:r>
            <a:endParaRPr b="1"/>
          </a:p>
        </p:txBody>
      </p:sp>
      <p:sp>
        <p:nvSpPr>
          <p:cNvPr id="185" name="Google Shape;185;p27"/>
          <p:cNvSpPr txBox="1"/>
          <p:nvPr>
            <p:ph idx="1" type="body"/>
          </p:nvPr>
        </p:nvSpPr>
        <p:spPr>
          <a:xfrm>
            <a:off x="457200" y="1200150"/>
            <a:ext cx="4038600" cy="33945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65656"/>
              </a:buClr>
              <a:buSzPts val="1800"/>
              <a:buFont typeface="Roboto"/>
              <a:buChar char="●"/>
            </a:pPr>
            <a:r>
              <a:rPr lang="en" sz="1900">
                <a:solidFill>
                  <a:srgbClr val="565656"/>
                </a:solidFill>
                <a:highlight>
                  <a:srgbClr val="FFFFFF"/>
                </a:highlight>
                <a:latin typeface="Roboto"/>
                <a:ea typeface="Roboto"/>
                <a:cs typeface="Roboto"/>
                <a:sym typeface="Roboto"/>
              </a:rPr>
              <a:t>Some stereotypes include: relaxed, not very smart, frivolous, fun-loving, doesn't like rules</a:t>
            </a:r>
            <a:endParaRPr sz="1900">
              <a:solidFill>
                <a:srgbClr val="565656"/>
              </a:solidFill>
              <a:highlight>
                <a:srgbClr val="FFFFFF"/>
              </a:highlight>
              <a:latin typeface="Roboto"/>
              <a:ea typeface="Roboto"/>
              <a:cs typeface="Roboto"/>
              <a:sym typeface="Roboto"/>
            </a:endParaRPr>
          </a:p>
          <a:p>
            <a:pPr indent="-358775" lvl="0" marL="457200" rtl="0" algn="l">
              <a:lnSpc>
                <a:spcPct val="115000"/>
              </a:lnSpc>
              <a:spcBef>
                <a:spcPts val="0"/>
              </a:spcBef>
              <a:spcAft>
                <a:spcPts val="0"/>
              </a:spcAft>
              <a:buClr>
                <a:srgbClr val="565656"/>
              </a:buClr>
              <a:buSzPts val="2050"/>
              <a:buFont typeface="Roboto"/>
              <a:buChar char="●"/>
            </a:pPr>
            <a:r>
              <a:rPr lang="en" sz="1900">
                <a:solidFill>
                  <a:srgbClr val="565656"/>
                </a:solidFill>
                <a:highlight>
                  <a:srgbClr val="FFFFFF"/>
                </a:highlight>
                <a:latin typeface="Roboto"/>
                <a:ea typeface="Roboto"/>
                <a:cs typeface="Roboto"/>
                <a:sym typeface="Roboto"/>
              </a:rPr>
              <a:t>Young</a:t>
            </a:r>
            <a:endParaRPr sz="1900">
              <a:solidFill>
                <a:srgbClr val="565656"/>
              </a:solidFill>
              <a:highlight>
                <a:srgbClr val="FFFFFF"/>
              </a:highlight>
              <a:latin typeface="Roboto"/>
              <a:ea typeface="Roboto"/>
              <a:cs typeface="Roboto"/>
              <a:sym typeface="Roboto"/>
            </a:endParaRPr>
          </a:p>
          <a:p>
            <a:pPr indent="-358775" lvl="0" marL="457200" rtl="0" algn="l">
              <a:lnSpc>
                <a:spcPct val="115000"/>
              </a:lnSpc>
              <a:spcBef>
                <a:spcPts val="0"/>
              </a:spcBef>
              <a:spcAft>
                <a:spcPts val="0"/>
              </a:spcAft>
              <a:buClr>
                <a:srgbClr val="565656"/>
              </a:buClr>
              <a:buSzPts val="2050"/>
              <a:buFont typeface="Roboto"/>
              <a:buChar char="●"/>
            </a:pPr>
            <a:r>
              <a:rPr lang="en" sz="1900">
                <a:solidFill>
                  <a:srgbClr val="565656"/>
                </a:solidFill>
                <a:highlight>
                  <a:srgbClr val="FFFFFF"/>
                </a:highlight>
                <a:latin typeface="Roboto"/>
                <a:ea typeface="Roboto"/>
                <a:cs typeface="Roboto"/>
                <a:sym typeface="Roboto"/>
              </a:rPr>
              <a:t>Influenced by Hawai'ian and Polynesian culture</a:t>
            </a:r>
            <a:endParaRPr sz="1900">
              <a:solidFill>
                <a:srgbClr val="565656"/>
              </a:solidFill>
              <a:highlight>
                <a:srgbClr val="FFFFFF"/>
              </a:highlight>
              <a:latin typeface="Roboto"/>
              <a:ea typeface="Roboto"/>
              <a:cs typeface="Roboto"/>
              <a:sym typeface="Roboto"/>
            </a:endParaRPr>
          </a:p>
          <a:p>
            <a:pPr indent="-358775" lvl="1" marL="914400" rtl="0" algn="l">
              <a:lnSpc>
                <a:spcPct val="115000"/>
              </a:lnSpc>
              <a:spcBef>
                <a:spcPts val="0"/>
              </a:spcBef>
              <a:spcAft>
                <a:spcPts val="0"/>
              </a:spcAft>
              <a:buClr>
                <a:srgbClr val="565656"/>
              </a:buClr>
              <a:buSzPts val="2050"/>
              <a:buFont typeface="Roboto"/>
              <a:buChar char="○"/>
            </a:pPr>
            <a:r>
              <a:rPr lang="en" sz="1900">
                <a:solidFill>
                  <a:srgbClr val="565656"/>
                </a:solidFill>
                <a:highlight>
                  <a:srgbClr val="FFFFFF"/>
                </a:highlight>
                <a:latin typeface="Roboto"/>
                <a:ea typeface="Roboto"/>
                <a:cs typeface="Roboto"/>
                <a:sym typeface="Roboto"/>
              </a:rPr>
              <a:t>'Tribal tattoos'</a:t>
            </a:r>
            <a:endParaRPr sz="1900">
              <a:solidFill>
                <a:srgbClr val="565656"/>
              </a:solidFill>
              <a:highlight>
                <a:srgbClr val="FFFFFF"/>
              </a:highlight>
              <a:latin typeface="Roboto"/>
              <a:ea typeface="Roboto"/>
              <a:cs typeface="Roboto"/>
              <a:sym typeface="Roboto"/>
            </a:endParaRPr>
          </a:p>
          <a:p>
            <a:pPr indent="-358775" lvl="1" marL="914400" rtl="0" algn="l">
              <a:lnSpc>
                <a:spcPct val="115000"/>
              </a:lnSpc>
              <a:spcBef>
                <a:spcPts val="0"/>
              </a:spcBef>
              <a:spcAft>
                <a:spcPts val="0"/>
              </a:spcAft>
              <a:buClr>
                <a:srgbClr val="565656"/>
              </a:buClr>
              <a:buSzPts val="2050"/>
              <a:buFont typeface="Roboto"/>
              <a:buChar char="○"/>
            </a:pPr>
            <a:r>
              <a:rPr lang="en" sz="1900">
                <a:solidFill>
                  <a:srgbClr val="565656"/>
                </a:solidFill>
                <a:highlight>
                  <a:srgbClr val="FFFFFF"/>
                </a:highlight>
                <a:latin typeface="Roboto"/>
                <a:ea typeface="Roboto"/>
                <a:cs typeface="Roboto"/>
                <a:sym typeface="Roboto"/>
              </a:rPr>
              <a:t>Puka shell necklaces</a:t>
            </a:r>
            <a:endParaRPr sz="1900">
              <a:solidFill>
                <a:srgbClr val="565656"/>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sz="3500"/>
          </a:p>
        </p:txBody>
      </p:sp>
      <p:sp>
        <p:nvSpPr>
          <p:cNvPr id="186" name="Google Shape;186;p27"/>
          <p:cNvSpPr txBox="1"/>
          <p:nvPr>
            <p:ph idx="2" type="body"/>
          </p:nvPr>
        </p:nvSpPr>
        <p:spPr>
          <a:xfrm>
            <a:off x="4829688" y="4286100"/>
            <a:ext cx="4038600" cy="8574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en"/>
              <a:t>A Stereotypical Surfer</a:t>
            </a:r>
            <a:endParaRPr/>
          </a:p>
        </p:txBody>
      </p:sp>
      <p:pic>
        <p:nvPicPr>
          <p:cNvPr id="187" name="Google Shape;187;p27"/>
          <p:cNvPicPr preferRelativeResize="0"/>
          <p:nvPr/>
        </p:nvPicPr>
        <p:blipFill>
          <a:blip r:embed="rId3">
            <a:alphaModFix/>
          </a:blip>
          <a:stretch>
            <a:fillRect/>
          </a:stretch>
        </p:blipFill>
        <p:spPr>
          <a:xfrm>
            <a:off x="5892104" y="1101863"/>
            <a:ext cx="1913776" cy="2939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1792288" y="3946300"/>
            <a:ext cx="5486400" cy="42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t>Finding Nemo (2003)</a:t>
            </a:r>
            <a:endParaRPr b="1" sz="2500"/>
          </a:p>
        </p:txBody>
      </p:sp>
      <p:sp>
        <p:nvSpPr>
          <p:cNvPr id="193" name="Google Shape;193;p28"/>
          <p:cNvSpPr txBox="1"/>
          <p:nvPr>
            <p:ph idx="1" type="body"/>
          </p:nvPr>
        </p:nvSpPr>
        <p:spPr>
          <a:xfrm>
            <a:off x="1792288" y="4371403"/>
            <a:ext cx="5486400" cy="60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900">
                <a:solidFill>
                  <a:srgbClr val="565656"/>
                </a:solidFill>
                <a:highlight>
                  <a:schemeClr val="lt1"/>
                </a:highlight>
                <a:latin typeface="Roboto"/>
                <a:ea typeface="Roboto"/>
                <a:cs typeface="Roboto"/>
                <a:sym typeface="Roboto"/>
              </a:rPr>
              <a:t>The turtle character is an example of a surfer stereotype</a:t>
            </a:r>
            <a:endParaRPr b="1" sz="1600"/>
          </a:p>
        </p:txBody>
      </p:sp>
      <p:pic>
        <p:nvPicPr>
          <p:cNvPr id="194" name="Google Shape;194;p28" title="Finding Nemo Turtle Scene">
            <a:hlinkClick r:id="rId3"/>
          </p:cNvPr>
          <p:cNvPicPr preferRelativeResize="0"/>
          <p:nvPr/>
        </p:nvPicPr>
        <p:blipFill>
          <a:blip r:embed="rId4">
            <a:alphaModFix/>
          </a:blip>
          <a:stretch>
            <a:fillRect/>
          </a:stretch>
        </p:blipFill>
        <p:spPr>
          <a:xfrm>
            <a:off x="2286000" y="3829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Surfer Slang</a:t>
            </a:r>
            <a:endParaRPr b="1"/>
          </a:p>
        </p:txBody>
      </p:sp>
      <p:sp>
        <p:nvSpPr>
          <p:cNvPr id="200" name="Google Shape;200;p29"/>
          <p:cNvSpPr txBox="1"/>
          <p:nvPr>
            <p:ph idx="1" type="body"/>
          </p:nvPr>
        </p:nvSpPr>
        <p:spPr>
          <a:xfrm>
            <a:off x="457200" y="1200150"/>
            <a:ext cx="4038600" cy="3394500"/>
          </a:xfrm>
          <a:prstGeom prst="rect">
            <a:avLst/>
          </a:prstGeom>
        </p:spPr>
        <p:txBody>
          <a:bodyPr anchorCtr="0" anchor="t" bIns="91425" lIns="91425" spcFirstLastPara="1" rIns="91425" wrap="square" tIns="91425">
            <a:noAutofit/>
          </a:bodyPr>
          <a:lstStyle/>
          <a:p>
            <a:pPr indent="-400050" lvl="0" marL="457200" rtl="0" algn="l">
              <a:spcBef>
                <a:spcPts val="560"/>
              </a:spcBef>
              <a:spcAft>
                <a:spcPts val="0"/>
              </a:spcAft>
              <a:buSzPts val="2700"/>
              <a:buAutoNum type="arabicPeriod"/>
            </a:pPr>
            <a:r>
              <a:rPr lang="en" sz="2700"/>
              <a:t>Watch the video</a:t>
            </a:r>
            <a:endParaRPr sz="2700"/>
          </a:p>
          <a:p>
            <a:pPr indent="-374650" lvl="1" marL="914400" rtl="0" algn="l">
              <a:spcBef>
                <a:spcPts val="0"/>
              </a:spcBef>
              <a:spcAft>
                <a:spcPts val="0"/>
              </a:spcAft>
              <a:buSzPts val="2300"/>
              <a:buAutoNum type="alphaLcPeriod"/>
            </a:pPr>
            <a:r>
              <a:rPr lang="en" sz="2300"/>
              <a:t>Do you recognize any words?</a:t>
            </a:r>
            <a:endParaRPr sz="2300"/>
          </a:p>
          <a:p>
            <a:pPr indent="-374650" lvl="1" marL="914400" rtl="0" algn="l">
              <a:spcBef>
                <a:spcPts val="0"/>
              </a:spcBef>
              <a:spcAft>
                <a:spcPts val="0"/>
              </a:spcAft>
              <a:buSzPts val="2300"/>
              <a:buAutoNum type="alphaLcPeriod"/>
            </a:pPr>
            <a:r>
              <a:rPr lang="en" sz="2300"/>
              <a:t>What are some new words</a:t>
            </a:r>
            <a:endParaRPr sz="2300"/>
          </a:p>
          <a:p>
            <a:pPr indent="-400050" lvl="0" marL="457200" rtl="0" algn="l">
              <a:spcBef>
                <a:spcPts val="0"/>
              </a:spcBef>
              <a:spcAft>
                <a:spcPts val="0"/>
              </a:spcAft>
              <a:buSzPts val="2700"/>
              <a:buAutoNum type="arabicPeriod"/>
            </a:pPr>
            <a:r>
              <a:rPr lang="en" sz="2700"/>
              <a:t>Get into groups</a:t>
            </a:r>
            <a:endParaRPr sz="2700"/>
          </a:p>
          <a:p>
            <a:pPr indent="-400050" lvl="0" marL="457200" rtl="0" algn="l">
              <a:spcBef>
                <a:spcPts val="0"/>
              </a:spcBef>
              <a:spcAft>
                <a:spcPts val="0"/>
              </a:spcAft>
              <a:buSzPts val="2700"/>
              <a:buAutoNum type="arabicPeriod"/>
            </a:pPr>
            <a:r>
              <a:rPr lang="en" sz="2700"/>
              <a:t>Take turns - Pick a word to use in a sentence</a:t>
            </a:r>
            <a:endParaRPr sz="2700"/>
          </a:p>
        </p:txBody>
      </p:sp>
      <p:pic>
        <p:nvPicPr>
          <p:cNvPr descr="A part of our series to prepare students for our Surfer's Dream show. Enjoy!" id="201" name="Google Shape;201;p29" title="surfer talk basic">
            <a:hlinkClick r:id="rId3"/>
          </p:cNvPr>
          <p:cNvPicPr preferRelativeResize="0"/>
          <p:nvPr/>
        </p:nvPicPr>
        <p:blipFill>
          <a:blip r:embed="rId4">
            <a:alphaModFix/>
          </a:blip>
          <a:stretch>
            <a:fillRect/>
          </a:stretch>
        </p:blipFill>
        <p:spPr>
          <a:xfrm>
            <a:off x="4700750" y="1182900"/>
            <a:ext cx="4194325" cy="314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448965" y="968347"/>
            <a:ext cx="8246100" cy="458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a:t>Slang Definitions</a:t>
            </a:r>
            <a:endParaRPr b="1"/>
          </a:p>
        </p:txBody>
      </p:sp>
      <p:sp>
        <p:nvSpPr>
          <p:cNvPr id="207" name="Google Shape;207;p30"/>
          <p:cNvSpPr txBox="1"/>
          <p:nvPr>
            <p:ph idx="1" type="body"/>
          </p:nvPr>
        </p:nvSpPr>
        <p:spPr>
          <a:xfrm>
            <a:off x="448965" y="1540991"/>
            <a:ext cx="8246100" cy="30924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b="1" lang="en" sz="2000"/>
              <a:t>1. Dude</a:t>
            </a:r>
            <a:r>
              <a:rPr lang="en" sz="2000"/>
              <a:t> - A fellow surfer; friend; companion; can be male of female</a:t>
            </a:r>
            <a:endParaRPr sz="2000"/>
          </a:p>
          <a:p>
            <a:pPr indent="0" lvl="0" marL="0" rtl="0" algn="l">
              <a:spcBef>
                <a:spcPts val="560"/>
              </a:spcBef>
              <a:spcAft>
                <a:spcPts val="0"/>
              </a:spcAft>
              <a:buNone/>
            </a:pPr>
            <a:r>
              <a:rPr b="1" lang="en" sz="2000"/>
              <a:t>2. Stoked</a:t>
            </a:r>
            <a:r>
              <a:rPr lang="en" sz="2000"/>
              <a:t> - pumped, extremely happy, excited </a:t>
            </a:r>
            <a:endParaRPr sz="2000"/>
          </a:p>
          <a:p>
            <a:pPr indent="0" lvl="0" marL="0" rtl="0" algn="l">
              <a:spcBef>
                <a:spcPts val="560"/>
              </a:spcBef>
              <a:spcAft>
                <a:spcPts val="0"/>
              </a:spcAft>
              <a:buNone/>
            </a:pPr>
            <a:r>
              <a:rPr b="1" lang="en" sz="2000"/>
              <a:t>3. Gnarly </a:t>
            </a:r>
            <a:r>
              <a:rPr lang="en" sz="2000"/>
              <a:t>- This refers to something that is intense, crazy, dangerous, or risky </a:t>
            </a:r>
            <a:endParaRPr sz="2000"/>
          </a:p>
          <a:p>
            <a:pPr indent="0" lvl="0" marL="0" rtl="0" algn="l">
              <a:spcBef>
                <a:spcPts val="560"/>
              </a:spcBef>
              <a:spcAft>
                <a:spcPts val="0"/>
              </a:spcAft>
              <a:buNone/>
            </a:pPr>
            <a:r>
              <a:rPr b="1" lang="en" sz="2000"/>
              <a:t>4. Sick </a:t>
            </a:r>
            <a:r>
              <a:rPr lang="en" sz="2000"/>
              <a:t>- A term applied to anything that is really good Your surfboard is sick! </a:t>
            </a:r>
            <a:endParaRPr sz="2000"/>
          </a:p>
          <a:p>
            <a:pPr indent="0" lvl="0" marL="0" rtl="0" algn="l">
              <a:spcBef>
                <a:spcPts val="560"/>
              </a:spcBef>
              <a:spcAft>
                <a:spcPts val="0"/>
              </a:spcAft>
              <a:buNone/>
            </a:pPr>
            <a:r>
              <a:rPr b="1" lang="en" sz="2000"/>
              <a:t>5. Shortie </a:t>
            </a:r>
            <a:r>
              <a:rPr lang="en" sz="2000"/>
              <a:t>- A wetsuit with short legs and short arms; a spring or summer suit Put on your shortie because it’s warm today. </a:t>
            </a:r>
            <a:endParaRPr sz="2000"/>
          </a:p>
          <a:p>
            <a:pPr indent="0" lvl="0" marL="0" rtl="0" algn="l">
              <a:spcBef>
                <a:spcPts val="560"/>
              </a:spcBef>
              <a:spcAft>
                <a:spcPts val="0"/>
              </a:spcAft>
              <a:buNone/>
            </a:pPr>
            <a:r>
              <a:rPr b="1" lang="en" sz="2000"/>
              <a:t>6. Amped</a:t>
            </a:r>
            <a:r>
              <a:rPr lang="en" sz="2000"/>
              <a:t> - feeling excited, similar to “stoked” We’re going to Hawaii. I’m so amped! </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Additional Activity</a:t>
            </a:r>
            <a:endParaRPr b="1"/>
          </a:p>
        </p:txBody>
      </p:sp>
      <p:sp>
        <p:nvSpPr>
          <p:cNvPr id="213" name="Google Shape;213;p31"/>
          <p:cNvSpPr txBox="1"/>
          <p:nvPr>
            <p:ph idx="1" type="body"/>
          </p:nvPr>
        </p:nvSpPr>
        <p:spPr>
          <a:xfrm>
            <a:off x="457200" y="1200150"/>
            <a:ext cx="4038600" cy="3394500"/>
          </a:xfrm>
          <a:prstGeom prst="rect">
            <a:avLst/>
          </a:prstGeom>
        </p:spPr>
        <p:txBody>
          <a:bodyPr anchorCtr="0" anchor="t" bIns="91425" lIns="91425" spcFirstLastPara="1" rIns="91425" wrap="square" tIns="91425">
            <a:noAutofit/>
          </a:bodyPr>
          <a:lstStyle/>
          <a:p>
            <a:pPr indent="0" lvl="0" marL="0" rtl="0" algn="l">
              <a:spcBef>
                <a:spcPts val="560"/>
              </a:spcBef>
              <a:spcAft>
                <a:spcPts val="0"/>
              </a:spcAft>
              <a:buNone/>
            </a:pPr>
            <a:r>
              <a:rPr lang="en"/>
              <a:t>Reflect:</a:t>
            </a:r>
            <a:endParaRPr/>
          </a:p>
          <a:p>
            <a:pPr indent="-406400" lvl="0" marL="457200" rtl="0" algn="l">
              <a:spcBef>
                <a:spcPts val="560"/>
              </a:spcBef>
              <a:spcAft>
                <a:spcPts val="0"/>
              </a:spcAft>
              <a:buSzPts val="2800"/>
              <a:buChar char="•"/>
            </a:pPr>
            <a:r>
              <a:rPr lang="en"/>
              <a:t>One thing you know about surfing</a:t>
            </a:r>
            <a:endParaRPr/>
          </a:p>
          <a:p>
            <a:pPr indent="-406400" lvl="0" marL="457200" rtl="0" algn="l">
              <a:spcBef>
                <a:spcPts val="0"/>
              </a:spcBef>
              <a:spcAft>
                <a:spcPts val="0"/>
              </a:spcAft>
              <a:buSzPts val="2800"/>
              <a:buChar char="•"/>
            </a:pPr>
            <a:r>
              <a:rPr lang="en"/>
              <a:t>One thing you learned about surfing</a:t>
            </a:r>
            <a:endParaRPr/>
          </a:p>
          <a:p>
            <a:pPr indent="-406400" lvl="0" marL="457200" rtl="0" algn="l">
              <a:spcBef>
                <a:spcPts val="0"/>
              </a:spcBef>
              <a:spcAft>
                <a:spcPts val="0"/>
              </a:spcAft>
              <a:buSzPts val="2800"/>
              <a:buChar char="•"/>
            </a:pPr>
            <a:r>
              <a:rPr lang="en"/>
              <a:t>One question you have</a:t>
            </a:r>
            <a:endParaRPr/>
          </a:p>
        </p:txBody>
      </p:sp>
      <p:pic>
        <p:nvPicPr>
          <p:cNvPr id="214" name="Google Shape;214;p31"/>
          <p:cNvPicPr preferRelativeResize="0"/>
          <p:nvPr/>
        </p:nvPicPr>
        <p:blipFill>
          <a:blip r:embed="rId3">
            <a:alphaModFix/>
          </a:blip>
          <a:stretch>
            <a:fillRect/>
          </a:stretch>
        </p:blipFill>
        <p:spPr>
          <a:xfrm>
            <a:off x="4648200" y="1200150"/>
            <a:ext cx="4202175" cy="2364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Agenda</a:t>
            </a:r>
            <a:endParaRPr b="1"/>
          </a:p>
        </p:txBody>
      </p:sp>
      <p:sp>
        <p:nvSpPr>
          <p:cNvPr id="96" name="Google Shape;96;p15"/>
          <p:cNvSpPr txBox="1"/>
          <p:nvPr>
            <p:ph idx="1" type="body"/>
          </p:nvPr>
        </p:nvSpPr>
        <p:spPr>
          <a:xfrm>
            <a:off x="457200" y="1200150"/>
            <a:ext cx="4038600" cy="3394500"/>
          </a:xfrm>
          <a:prstGeom prst="rect">
            <a:avLst/>
          </a:prstGeom>
        </p:spPr>
        <p:txBody>
          <a:bodyPr anchorCtr="0" anchor="t" bIns="91425" lIns="91425" spcFirstLastPara="1" rIns="91425" wrap="square" tIns="91425">
            <a:noAutofit/>
          </a:bodyPr>
          <a:lstStyle/>
          <a:p>
            <a:pPr indent="-419100" lvl="0" marL="457200" rtl="0" algn="l">
              <a:spcBef>
                <a:spcPts val="560"/>
              </a:spcBef>
              <a:spcAft>
                <a:spcPts val="0"/>
              </a:spcAft>
              <a:buClr>
                <a:srgbClr val="565656"/>
              </a:buClr>
              <a:buSzPts val="3000"/>
              <a:buFont typeface="Roboto"/>
              <a:buChar char="•"/>
            </a:pPr>
            <a:r>
              <a:rPr lang="en" sz="3000">
                <a:solidFill>
                  <a:srgbClr val="565656"/>
                </a:solidFill>
                <a:latin typeface="Roboto"/>
                <a:ea typeface="Roboto"/>
                <a:cs typeface="Roboto"/>
                <a:sym typeface="Roboto"/>
              </a:rPr>
              <a:t>Warm Up Questions</a:t>
            </a:r>
            <a:endParaRPr sz="3000">
              <a:solidFill>
                <a:srgbClr val="565656"/>
              </a:solidFill>
              <a:latin typeface="Roboto"/>
              <a:ea typeface="Roboto"/>
              <a:cs typeface="Roboto"/>
              <a:sym typeface="Roboto"/>
            </a:endParaRPr>
          </a:p>
          <a:p>
            <a:pPr indent="-419100" lvl="0" marL="457200" rtl="0" algn="l">
              <a:spcBef>
                <a:spcPts val="0"/>
              </a:spcBef>
              <a:spcAft>
                <a:spcPts val="0"/>
              </a:spcAft>
              <a:buClr>
                <a:srgbClr val="565656"/>
              </a:buClr>
              <a:buSzPts val="3000"/>
              <a:buFont typeface="Roboto"/>
              <a:buChar char="•"/>
            </a:pPr>
            <a:r>
              <a:rPr lang="en" sz="3000">
                <a:solidFill>
                  <a:srgbClr val="565656"/>
                </a:solidFill>
                <a:latin typeface="Roboto"/>
                <a:ea typeface="Roboto"/>
                <a:cs typeface="Roboto"/>
                <a:sym typeface="Roboto"/>
              </a:rPr>
              <a:t>Surfing Today</a:t>
            </a:r>
            <a:endParaRPr sz="3000">
              <a:solidFill>
                <a:srgbClr val="565656"/>
              </a:solidFill>
              <a:latin typeface="Roboto"/>
              <a:ea typeface="Roboto"/>
              <a:cs typeface="Roboto"/>
              <a:sym typeface="Roboto"/>
            </a:endParaRPr>
          </a:p>
          <a:p>
            <a:pPr indent="-419100" lvl="0" marL="457200" rtl="0" algn="l">
              <a:spcBef>
                <a:spcPts val="0"/>
              </a:spcBef>
              <a:spcAft>
                <a:spcPts val="0"/>
              </a:spcAft>
              <a:buClr>
                <a:srgbClr val="565656"/>
              </a:buClr>
              <a:buSzPts val="3000"/>
              <a:buFont typeface="Roboto"/>
              <a:buChar char="•"/>
            </a:pPr>
            <a:r>
              <a:rPr lang="en" sz="3000">
                <a:solidFill>
                  <a:srgbClr val="565656"/>
                </a:solidFill>
                <a:latin typeface="Roboto"/>
                <a:ea typeface="Roboto"/>
                <a:cs typeface="Roboto"/>
                <a:sym typeface="Roboto"/>
              </a:rPr>
              <a:t>Surfing Research</a:t>
            </a:r>
            <a:endParaRPr sz="3000">
              <a:solidFill>
                <a:srgbClr val="565656"/>
              </a:solidFill>
              <a:latin typeface="Roboto"/>
              <a:ea typeface="Roboto"/>
              <a:cs typeface="Roboto"/>
              <a:sym typeface="Roboto"/>
            </a:endParaRPr>
          </a:p>
          <a:p>
            <a:pPr indent="-419100" lvl="0" marL="457200" rtl="0" algn="l">
              <a:spcBef>
                <a:spcPts val="0"/>
              </a:spcBef>
              <a:spcAft>
                <a:spcPts val="0"/>
              </a:spcAft>
              <a:buClr>
                <a:srgbClr val="565656"/>
              </a:buClr>
              <a:buSzPts val="3000"/>
              <a:buFont typeface="Roboto"/>
              <a:buChar char="•"/>
            </a:pPr>
            <a:r>
              <a:rPr lang="en" sz="3000">
                <a:solidFill>
                  <a:srgbClr val="565656"/>
                </a:solidFill>
                <a:latin typeface="Roboto"/>
                <a:ea typeface="Roboto"/>
                <a:cs typeface="Roboto"/>
                <a:sym typeface="Roboto"/>
              </a:rPr>
              <a:t>Surfer Culture</a:t>
            </a:r>
            <a:endParaRPr sz="3000">
              <a:solidFill>
                <a:srgbClr val="565656"/>
              </a:solidFill>
              <a:latin typeface="Roboto"/>
              <a:ea typeface="Roboto"/>
              <a:cs typeface="Roboto"/>
              <a:sym typeface="Roboto"/>
            </a:endParaRPr>
          </a:p>
          <a:p>
            <a:pPr indent="-419100" lvl="0" marL="457200" rtl="0" algn="l">
              <a:spcBef>
                <a:spcPts val="0"/>
              </a:spcBef>
              <a:spcAft>
                <a:spcPts val="0"/>
              </a:spcAft>
              <a:buClr>
                <a:srgbClr val="565656"/>
              </a:buClr>
              <a:buSzPts val="3000"/>
              <a:buFont typeface="Roboto"/>
              <a:buChar char="•"/>
            </a:pPr>
            <a:r>
              <a:rPr lang="en" sz="3000">
                <a:solidFill>
                  <a:srgbClr val="565656"/>
                </a:solidFill>
                <a:latin typeface="Roboto"/>
                <a:ea typeface="Roboto"/>
                <a:cs typeface="Roboto"/>
                <a:sym typeface="Roboto"/>
              </a:rPr>
              <a:t>Surfer Stereotypes</a:t>
            </a:r>
            <a:endParaRPr sz="3000">
              <a:solidFill>
                <a:srgbClr val="565656"/>
              </a:solidFill>
              <a:latin typeface="Roboto"/>
              <a:ea typeface="Roboto"/>
              <a:cs typeface="Roboto"/>
              <a:sym typeface="Roboto"/>
            </a:endParaRPr>
          </a:p>
          <a:p>
            <a:pPr indent="-419100" lvl="0" marL="457200" rtl="0" algn="l">
              <a:spcBef>
                <a:spcPts val="0"/>
              </a:spcBef>
              <a:spcAft>
                <a:spcPts val="0"/>
              </a:spcAft>
              <a:buClr>
                <a:srgbClr val="565656"/>
              </a:buClr>
              <a:buSzPts val="3000"/>
              <a:buFont typeface="Roboto"/>
              <a:buChar char="•"/>
            </a:pPr>
            <a:r>
              <a:rPr lang="en" sz="3000">
                <a:solidFill>
                  <a:srgbClr val="565656"/>
                </a:solidFill>
                <a:latin typeface="Roboto"/>
                <a:ea typeface="Roboto"/>
                <a:cs typeface="Roboto"/>
                <a:sym typeface="Roboto"/>
              </a:rPr>
              <a:t>Surfer Slang</a:t>
            </a:r>
            <a:endParaRPr sz="3000">
              <a:solidFill>
                <a:srgbClr val="565656"/>
              </a:solidFill>
              <a:latin typeface="Roboto"/>
              <a:ea typeface="Roboto"/>
              <a:cs typeface="Roboto"/>
              <a:sym typeface="Roboto"/>
            </a:endParaRPr>
          </a:p>
        </p:txBody>
      </p:sp>
      <p:sp>
        <p:nvSpPr>
          <p:cNvPr id="97" name="Google Shape;97;p15"/>
          <p:cNvSpPr txBox="1"/>
          <p:nvPr>
            <p:ph idx="2" type="body"/>
          </p:nvPr>
        </p:nvSpPr>
        <p:spPr>
          <a:xfrm>
            <a:off x="4648200" y="1200150"/>
            <a:ext cx="4038600" cy="3394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200">
                <a:solidFill>
                  <a:srgbClr val="565656"/>
                </a:solidFill>
                <a:latin typeface="Roboto"/>
                <a:ea typeface="Roboto"/>
                <a:cs typeface="Roboto"/>
                <a:sym typeface="Roboto"/>
              </a:rPr>
              <a:t>Objectives: After this lesson you will be able to...</a:t>
            </a:r>
            <a:endParaRPr b="1" sz="2200">
              <a:solidFill>
                <a:srgbClr val="565656"/>
              </a:solidFill>
              <a:latin typeface="Roboto"/>
              <a:ea typeface="Roboto"/>
              <a:cs typeface="Roboto"/>
              <a:sym typeface="Roboto"/>
            </a:endParaRPr>
          </a:p>
          <a:p>
            <a:pPr indent="-349250" lvl="0" marL="457200" rtl="0" algn="l">
              <a:lnSpc>
                <a:spcPct val="115000"/>
              </a:lnSpc>
              <a:spcBef>
                <a:spcPts val="1200"/>
              </a:spcBef>
              <a:spcAft>
                <a:spcPts val="0"/>
              </a:spcAft>
              <a:buClr>
                <a:srgbClr val="565656"/>
              </a:buClr>
              <a:buSzPts val="1900"/>
              <a:buFont typeface="Roboto"/>
              <a:buChar char="●"/>
            </a:pPr>
            <a:r>
              <a:rPr b="1" lang="en" sz="1900">
                <a:solidFill>
                  <a:srgbClr val="565656"/>
                </a:solidFill>
                <a:latin typeface="Roboto"/>
                <a:ea typeface="Roboto"/>
                <a:cs typeface="Roboto"/>
                <a:sym typeface="Roboto"/>
              </a:rPr>
              <a:t>Describe the history of surfing in San Diego</a:t>
            </a:r>
            <a:endParaRPr b="1" sz="1900">
              <a:solidFill>
                <a:srgbClr val="565656"/>
              </a:solidFill>
              <a:latin typeface="Roboto"/>
              <a:ea typeface="Roboto"/>
              <a:cs typeface="Roboto"/>
              <a:sym typeface="Roboto"/>
            </a:endParaRPr>
          </a:p>
          <a:p>
            <a:pPr indent="-349250" lvl="0" marL="457200" rtl="0" algn="l">
              <a:lnSpc>
                <a:spcPct val="115000"/>
              </a:lnSpc>
              <a:spcBef>
                <a:spcPts val="0"/>
              </a:spcBef>
              <a:spcAft>
                <a:spcPts val="0"/>
              </a:spcAft>
              <a:buClr>
                <a:srgbClr val="565656"/>
              </a:buClr>
              <a:buSzPts val="1900"/>
              <a:buFont typeface="Roboto"/>
              <a:buChar char="●"/>
            </a:pPr>
            <a:r>
              <a:rPr b="1" lang="en" sz="1900">
                <a:solidFill>
                  <a:srgbClr val="565656"/>
                </a:solidFill>
                <a:latin typeface="Roboto"/>
                <a:ea typeface="Roboto"/>
                <a:cs typeface="Roboto"/>
                <a:sym typeface="Roboto"/>
              </a:rPr>
              <a:t>Understand the significance of surfing in San Diego</a:t>
            </a:r>
            <a:endParaRPr b="1" sz="1900">
              <a:solidFill>
                <a:srgbClr val="565656"/>
              </a:solidFill>
              <a:latin typeface="Roboto"/>
              <a:ea typeface="Roboto"/>
              <a:cs typeface="Roboto"/>
              <a:sym typeface="Roboto"/>
            </a:endParaRPr>
          </a:p>
          <a:p>
            <a:pPr indent="-349250" lvl="0" marL="457200" rtl="0" algn="l">
              <a:lnSpc>
                <a:spcPct val="115000"/>
              </a:lnSpc>
              <a:spcBef>
                <a:spcPts val="0"/>
              </a:spcBef>
              <a:spcAft>
                <a:spcPts val="0"/>
              </a:spcAft>
              <a:buClr>
                <a:srgbClr val="565656"/>
              </a:buClr>
              <a:buSzPts val="1900"/>
              <a:buFont typeface="Roboto"/>
              <a:buChar char="●"/>
            </a:pPr>
            <a:r>
              <a:rPr b="1" lang="en" sz="1900">
                <a:solidFill>
                  <a:srgbClr val="565656"/>
                </a:solidFill>
                <a:latin typeface="Roboto"/>
                <a:ea typeface="Roboto"/>
                <a:cs typeface="Roboto"/>
                <a:sym typeface="Roboto"/>
              </a:rPr>
              <a:t>Use San Diego surfer slang vocabulary</a:t>
            </a:r>
            <a:endParaRPr sz="1900">
              <a:solidFill>
                <a:srgbClr val="565656"/>
              </a:solidFill>
              <a:highlight>
                <a:srgbClr val="99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Warm-Up Questions:</a:t>
            </a:r>
            <a:endParaRPr b="1"/>
          </a:p>
        </p:txBody>
      </p:sp>
      <p:sp>
        <p:nvSpPr>
          <p:cNvPr id="103" name="Google Shape;103;p16"/>
          <p:cNvSpPr txBox="1"/>
          <p:nvPr>
            <p:ph idx="1" type="body"/>
          </p:nvPr>
        </p:nvSpPr>
        <p:spPr>
          <a:xfrm>
            <a:off x="457200" y="1200150"/>
            <a:ext cx="4038600" cy="3394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300">
                <a:solidFill>
                  <a:srgbClr val="565656"/>
                </a:solidFill>
                <a:highlight>
                  <a:srgbClr val="FFFFFF"/>
                </a:highlight>
                <a:latin typeface="Georgia"/>
                <a:ea typeface="Georgia"/>
                <a:cs typeface="Georgia"/>
                <a:sym typeface="Georgia"/>
              </a:rPr>
              <a:t>1. Would you ever try surfing? Why or why not?</a:t>
            </a:r>
            <a:endParaRPr b="1" sz="2300">
              <a:solidFill>
                <a:srgbClr val="565656"/>
              </a:solidFill>
              <a:highlight>
                <a:srgbClr val="FFFFFF"/>
              </a:highlight>
              <a:latin typeface="Georgia"/>
              <a:ea typeface="Georgia"/>
              <a:cs typeface="Georgia"/>
              <a:sym typeface="Georgia"/>
            </a:endParaRPr>
          </a:p>
          <a:p>
            <a:pPr indent="0" lvl="0" marL="0" rtl="0" algn="l">
              <a:lnSpc>
                <a:spcPct val="115000"/>
              </a:lnSpc>
              <a:spcBef>
                <a:spcPts val="1200"/>
              </a:spcBef>
              <a:spcAft>
                <a:spcPts val="0"/>
              </a:spcAft>
              <a:buClr>
                <a:schemeClr val="dk1"/>
              </a:buClr>
              <a:buSzPts val="1100"/>
              <a:buFont typeface="Arial"/>
              <a:buNone/>
            </a:pPr>
            <a:r>
              <a:rPr b="1" lang="en" sz="2300">
                <a:solidFill>
                  <a:srgbClr val="565656"/>
                </a:solidFill>
                <a:highlight>
                  <a:srgbClr val="FFFFFF"/>
                </a:highlight>
                <a:latin typeface="Georgia"/>
                <a:ea typeface="Georgia"/>
                <a:cs typeface="Georgia"/>
                <a:sym typeface="Georgia"/>
              </a:rPr>
              <a:t>2. Where does surfing originally come from?</a:t>
            </a:r>
            <a:endParaRPr b="1" sz="2300">
              <a:solidFill>
                <a:srgbClr val="565656"/>
              </a:solidFill>
              <a:highlight>
                <a:srgbClr val="FFFFFF"/>
              </a:highlight>
              <a:latin typeface="Georgia"/>
              <a:ea typeface="Georgia"/>
              <a:cs typeface="Georgia"/>
              <a:sym typeface="Georgia"/>
            </a:endParaRPr>
          </a:p>
          <a:p>
            <a:pPr indent="0" lvl="0" marL="0" rtl="0" algn="l">
              <a:lnSpc>
                <a:spcPct val="115000"/>
              </a:lnSpc>
              <a:spcBef>
                <a:spcPts val="1200"/>
              </a:spcBef>
              <a:spcAft>
                <a:spcPts val="0"/>
              </a:spcAft>
              <a:buClr>
                <a:schemeClr val="dk1"/>
              </a:buClr>
              <a:buSzPts val="1100"/>
              <a:buFont typeface="Arial"/>
              <a:buNone/>
            </a:pPr>
            <a:r>
              <a:rPr b="1" lang="en" sz="2300">
                <a:solidFill>
                  <a:srgbClr val="565656"/>
                </a:solidFill>
                <a:highlight>
                  <a:srgbClr val="FFFFFF"/>
                </a:highlight>
                <a:latin typeface="Georgia"/>
                <a:ea typeface="Georgia"/>
                <a:cs typeface="Georgia"/>
                <a:sym typeface="Georgia"/>
              </a:rPr>
              <a:t>3. Why do you think surfing is popular in San Diego? </a:t>
            </a:r>
            <a:endParaRPr b="1" sz="2300">
              <a:solidFill>
                <a:srgbClr val="565656"/>
              </a:solidFill>
              <a:highlight>
                <a:srgbClr val="FFFFFF"/>
              </a:highlight>
              <a:latin typeface="Georgia"/>
              <a:ea typeface="Georgia"/>
              <a:cs typeface="Georgia"/>
              <a:sym typeface="Georgia"/>
            </a:endParaRPr>
          </a:p>
          <a:p>
            <a:pPr indent="0" lvl="0" marL="0" rtl="0" algn="l">
              <a:spcBef>
                <a:spcPts val="1200"/>
              </a:spcBef>
              <a:spcAft>
                <a:spcPts val="0"/>
              </a:spcAft>
              <a:buNone/>
            </a:pPr>
            <a:r>
              <a:t/>
            </a:r>
            <a:endParaRPr b="1" sz="3200"/>
          </a:p>
        </p:txBody>
      </p:sp>
      <p:sp>
        <p:nvSpPr>
          <p:cNvPr id="104" name="Google Shape;104;p16"/>
          <p:cNvSpPr txBox="1"/>
          <p:nvPr>
            <p:ph idx="2" type="body"/>
          </p:nvPr>
        </p:nvSpPr>
        <p:spPr>
          <a:xfrm>
            <a:off x="4648200" y="1200150"/>
            <a:ext cx="4038600" cy="3394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i="1" sz="1800">
              <a:solidFill>
                <a:srgbClr val="565656"/>
              </a:solidFill>
              <a:highlight>
                <a:schemeClr val="lt1"/>
              </a:highlight>
              <a:latin typeface="Georgia"/>
              <a:ea typeface="Georgia"/>
              <a:cs typeface="Georgia"/>
              <a:sym typeface="Georgia"/>
            </a:endParaRPr>
          </a:p>
          <a:p>
            <a:pPr indent="0" lvl="0" marL="0" rtl="0" algn="l">
              <a:lnSpc>
                <a:spcPct val="115000"/>
              </a:lnSpc>
              <a:spcBef>
                <a:spcPts val="1200"/>
              </a:spcBef>
              <a:spcAft>
                <a:spcPts val="0"/>
              </a:spcAft>
              <a:buNone/>
            </a:pPr>
            <a:r>
              <a:t/>
            </a:r>
            <a:endParaRPr b="1" i="1" sz="1800">
              <a:solidFill>
                <a:srgbClr val="565656"/>
              </a:solidFill>
              <a:highlight>
                <a:schemeClr val="lt1"/>
              </a:highlight>
              <a:latin typeface="Georgia"/>
              <a:ea typeface="Georgia"/>
              <a:cs typeface="Georgia"/>
              <a:sym typeface="Georgia"/>
            </a:endParaRPr>
          </a:p>
          <a:p>
            <a:pPr indent="0" lvl="0" marL="0" rtl="0" algn="l">
              <a:lnSpc>
                <a:spcPct val="115000"/>
              </a:lnSpc>
              <a:spcBef>
                <a:spcPts val="1200"/>
              </a:spcBef>
              <a:spcAft>
                <a:spcPts val="0"/>
              </a:spcAft>
              <a:buNone/>
            </a:pPr>
            <a:r>
              <a:t/>
            </a:r>
            <a:endParaRPr b="1" i="1" sz="1800">
              <a:solidFill>
                <a:srgbClr val="565656"/>
              </a:solidFill>
              <a:highlight>
                <a:schemeClr val="lt1"/>
              </a:highlight>
              <a:latin typeface="Georgia"/>
              <a:ea typeface="Georgia"/>
              <a:cs typeface="Georgia"/>
              <a:sym typeface="Georgia"/>
            </a:endParaRPr>
          </a:p>
          <a:p>
            <a:pPr indent="0" lvl="0" marL="0" rtl="0" algn="l">
              <a:lnSpc>
                <a:spcPct val="115000"/>
              </a:lnSpc>
              <a:spcBef>
                <a:spcPts val="1200"/>
              </a:spcBef>
              <a:spcAft>
                <a:spcPts val="1200"/>
              </a:spcAft>
              <a:buClr>
                <a:schemeClr val="dk1"/>
              </a:buClr>
              <a:buSzPts val="1100"/>
              <a:buFont typeface="Arial"/>
              <a:buNone/>
            </a:pPr>
            <a:r>
              <a:rPr b="1" i="1" lang="en" sz="2000">
                <a:solidFill>
                  <a:srgbClr val="565656"/>
                </a:solidFill>
                <a:highlight>
                  <a:schemeClr val="lt1"/>
                </a:highlight>
                <a:latin typeface="Georgia"/>
                <a:ea typeface="Georgia"/>
                <a:cs typeface="Georgia"/>
                <a:sym typeface="Georgia"/>
              </a:rPr>
              <a:t>Think about these questions for a minute, then share. You can review the lesson below to look for ideas.</a:t>
            </a:r>
            <a:endParaRPr sz="3000"/>
          </a:p>
        </p:txBody>
      </p:sp>
      <p:pic>
        <p:nvPicPr>
          <p:cNvPr id="105" name="Google Shape;105;p16"/>
          <p:cNvPicPr preferRelativeResize="0"/>
          <p:nvPr/>
        </p:nvPicPr>
        <p:blipFill>
          <a:blip r:embed="rId3">
            <a:alphaModFix/>
          </a:blip>
          <a:stretch>
            <a:fillRect/>
          </a:stretch>
        </p:blipFill>
        <p:spPr>
          <a:xfrm>
            <a:off x="4648200" y="1200150"/>
            <a:ext cx="4038601" cy="1383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History of Surfing</a:t>
            </a:r>
            <a:endParaRPr b="1"/>
          </a:p>
        </p:txBody>
      </p:sp>
      <p:sp>
        <p:nvSpPr>
          <p:cNvPr id="111" name="Google Shape;111;p17"/>
          <p:cNvSpPr txBox="1"/>
          <p:nvPr>
            <p:ph idx="1" type="body"/>
          </p:nvPr>
        </p:nvSpPr>
        <p:spPr>
          <a:xfrm>
            <a:off x="457200" y="1200150"/>
            <a:ext cx="4038600" cy="3394500"/>
          </a:xfrm>
          <a:prstGeom prst="rect">
            <a:avLst/>
          </a:prstGeom>
        </p:spPr>
        <p:txBody>
          <a:bodyPr anchorCtr="0" anchor="t" bIns="91425" lIns="91425" spcFirstLastPara="1" rIns="91425" wrap="square" tIns="91425">
            <a:noAutofit/>
          </a:bodyPr>
          <a:lstStyle/>
          <a:p>
            <a:pPr indent="-352425" lvl="0" marL="457200" rtl="0" algn="l">
              <a:lnSpc>
                <a:spcPct val="115000"/>
              </a:lnSpc>
              <a:spcBef>
                <a:spcPts val="0"/>
              </a:spcBef>
              <a:spcAft>
                <a:spcPts val="0"/>
              </a:spcAft>
              <a:buClr>
                <a:srgbClr val="565656"/>
              </a:buClr>
              <a:buSzPts val="1950"/>
              <a:buFont typeface="Roboto"/>
              <a:buChar char="●"/>
            </a:pPr>
            <a:r>
              <a:rPr b="1" lang="en" sz="1800">
                <a:solidFill>
                  <a:srgbClr val="565656"/>
                </a:solidFill>
                <a:highlight>
                  <a:srgbClr val="FFFFFF"/>
                </a:highlight>
                <a:latin typeface="Roboto"/>
                <a:ea typeface="Roboto"/>
                <a:cs typeface="Roboto"/>
                <a:sym typeface="Roboto"/>
              </a:rPr>
              <a:t>Done in Polynesia since ancient times</a:t>
            </a:r>
            <a:endParaRPr b="1" sz="1800">
              <a:solidFill>
                <a:srgbClr val="565656"/>
              </a:solidFill>
              <a:highlight>
                <a:srgbClr val="FFFFFF"/>
              </a:highlight>
              <a:latin typeface="Roboto"/>
              <a:ea typeface="Roboto"/>
              <a:cs typeface="Roboto"/>
              <a:sym typeface="Roboto"/>
            </a:endParaRPr>
          </a:p>
          <a:p>
            <a:pPr indent="-352425" lvl="0" marL="457200" rtl="0" algn="l">
              <a:lnSpc>
                <a:spcPct val="115000"/>
              </a:lnSpc>
              <a:spcBef>
                <a:spcPts val="1000"/>
              </a:spcBef>
              <a:spcAft>
                <a:spcPts val="0"/>
              </a:spcAft>
              <a:buClr>
                <a:srgbClr val="565656"/>
              </a:buClr>
              <a:buSzPts val="1950"/>
              <a:buFont typeface="Roboto"/>
              <a:buChar char="●"/>
            </a:pPr>
            <a:r>
              <a:rPr b="1" lang="en" sz="1800">
                <a:solidFill>
                  <a:srgbClr val="565656"/>
                </a:solidFill>
                <a:highlight>
                  <a:srgbClr val="FFFFFF"/>
                </a:highlight>
                <a:latin typeface="Roboto"/>
                <a:ea typeface="Roboto"/>
                <a:cs typeface="Roboto"/>
                <a:sym typeface="Roboto"/>
              </a:rPr>
              <a:t>Boards were flat pieces of wood</a:t>
            </a:r>
            <a:endParaRPr b="1" sz="1800">
              <a:solidFill>
                <a:srgbClr val="565656"/>
              </a:solidFill>
              <a:highlight>
                <a:srgbClr val="FFFFFF"/>
              </a:highlight>
              <a:latin typeface="Roboto"/>
              <a:ea typeface="Roboto"/>
              <a:cs typeface="Roboto"/>
              <a:sym typeface="Roboto"/>
            </a:endParaRPr>
          </a:p>
          <a:p>
            <a:pPr indent="-352425" lvl="0" marL="457200" rtl="0" algn="l">
              <a:lnSpc>
                <a:spcPct val="115000"/>
              </a:lnSpc>
              <a:spcBef>
                <a:spcPts val="1000"/>
              </a:spcBef>
              <a:spcAft>
                <a:spcPts val="0"/>
              </a:spcAft>
              <a:buClr>
                <a:srgbClr val="565656"/>
              </a:buClr>
              <a:buSzPts val="1950"/>
              <a:buFont typeface="Roboto"/>
              <a:buChar char="●"/>
            </a:pPr>
            <a:r>
              <a:rPr b="1" lang="en" sz="1800">
                <a:solidFill>
                  <a:srgbClr val="565656"/>
                </a:solidFill>
                <a:highlight>
                  <a:srgbClr val="FFFFFF"/>
                </a:highlight>
                <a:latin typeface="Roboto"/>
                <a:ea typeface="Roboto"/>
                <a:cs typeface="Roboto"/>
                <a:sym typeface="Roboto"/>
              </a:rPr>
              <a:t>Had spiritual and religious significance in Hawai'ian culture </a:t>
            </a:r>
            <a:endParaRPr b="1" sz="1800">
              <a:solidFill>
                <a:srgbClr val="565656"/>
              </a:solidFill>
              <a:highlight>
                <a:srgbClr val="FFFFFF"/>
              </a:highlight>
              <a:latin typeface="Roboto"/>
              <a:ea typeface="Roboto"/>
              <a:cs typeface="Roboto"/>
              <a:sym typeface="Roboto"/>
            </a:endParaRPr>
          </a:p>
          <a:p>
            <a:pPr indent="-352425" lvl="0" marL="457200" rtl="0" algn="l">
              <a:lnSpc>
                <a:spcPct val="115000"/>
              </a:lnSpc>
              <a:spcBef>
                <a:spcPts val="1000"/>
              </a:spcBef>
              <a:spcAft>
                <a:spcPts val="0"/>
              </a:spcAft>
              <a:buClr>
                <a:srgbClr val="565656"/>
              </a:buClr>
              <a:buSzPts val="1950"/>
              <a:buFont typeface="Roboto"/>
              <a:buChar char="●"/>
            </a:pPr>
            <a:r>
              <a:rPr b="1" lang="en" sz="1800">
                <a:solidFill>
                  <a:srgbClr val="565656"/>
                </a:solidFill>
                <a:highlight>
                  <a:srgbClr val="FFFFFF"/>
                </a:highlight>
                <a:latin typeface="Roboto"/>
                <a:ea typeface="Roboto"/>
                <a:cs typeface="Roboto"/>
                <a:sym typeface="Roboto"/>
              </a:rPr>
              <a:t>Became Popular in Hawaii, Australia, and California in the 1960's</a:t>
            </a:r>
            <a:endParaRPr b="1" sz="1800">
              <a:solidFill>
                <a:srgbClr val="565656"/>
              </a:solidFill>
              <a:highlight>
                <a:srgbClr val="FFFFFF"/>
              </a:highlight>
              <a:latin typeface="Roboto"/>
              <a:ea typeface="Roboto"/>
              <a:cs typeface="Roboto"/>
              <a:sym typeface="Roboto"/>
            </a:endParaRPr>
          </a:p>
          <a:p>
            <a:pPr indent="0" lvl="0" marL="0" rtl="0" algn="l">
              <a:spcBef>
                <a:spcPts val="1000"/>
              </a:spcBef>
              <a:spcAft>
                <a:spcPts val="0"/>
              </a:spcAft>
              <a:buNone/>
            </a:pPr>
            <a:r>
              <a:t/>
            </a:r>
            <a:endParaRPr sz="2900"/>
          </a:p>
        </p:txBody>
      </p:sp>
      <p:pic>
        <p:nvPicPr>
          <p:cNvPr id="112" name="Google Shape;112;p17"/>
          <p:cNvPicPr preferRelativeResize="0"/>
          <p:nvPr/>
        </p:nvPicPr>
        <p:blipFill>
          <a:blip r:embed="rId3">
            <a:alphaModFix/>
          </a:blip>
          <a:stretch>
            <a:fillRect/>
          </a:stretch>
        </p:blipFill>
        <p:spPr>
          <a:xfrm>
            <a:off x="4648200" y="1200150"/>
            <a:ext cx="3394500" cy="339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1792288" y="3946300"/>
            <a:ext cx="5486400" cy="42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500"/>
              <a:t>The Endless Summer (1966)</a:t>
            </a:r>
            <a:endParaRPr b="1" sz="2500"/>
          </a:p>
        </p:txBody>
      </p:sp>
      <p:sp>
        <p:nvSpPr>
          <p:cNvPr id="118" name="Google Shape;118;p18"/>
          <p:cNvSpPr txBox="1"/>
          <p:nvPr>
            <p:ph idx="1" type="body"/>
          </p:nvPr>
        </p:nvSpPr>
        <p:spPr>
          <a:xfrm>
            <a:off x="1792288" y="4371403"/>
            <a:ext cx="5486400" cy="60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900">
                <a:solidFill>
                  <a:srgbClr val="565656"/>
                </a:solidFill>
                <a:highlight>
                  <a:schemeClr val="lt1"/>
                </a:highlight>
                <a:latin typeface="Roboto"/>
                <a:ea typeface="Roboto"/>
                <a:cs typeface="Roboto"/>
                <a:sym typeface="Roboto"/>
              </a:rPr>
              <a:t>The 1966 movie, "The Endless Summer" (</a:t>
            </a:r>
            <a:r>
              <a:rPr b="1" lang="en" sz="1900">
                <a:solidFill>
                  <a:srgbClr val="0078CC"/>
                </a:solidFill>
                <a:highlight>
                  <a:schemeClr val="lt1"/>
                </a:highlight>
                <a:uFill>
                  <a:noFill/>
                </a:uFill>
                <a:latin typeface="Roboto"/>
                <a:ea typeface="Roboto"/>
                <a:cs typeface="Roboto"/>
                <a:sym typeface="Roboto"/>
                <a:hlinkClick r:id="rId3">
                  <a:extLst>
                    <a:ext uri="{A12FA001-AC4F-418D-AE19-62706E023703}">
                      <ahyp:hlinkClr val="tx"/>
                    </a:ext>
                  </a:extLst>
                </a:hlinkClick>
              </a:rPr>
              <a:t>LINK</a:t>
            </a:r>
            <a:r>
              <a:rPr b="1" lang="en" sz="1900">
                <a:solidFill>
                  <a:srgbClr val="565656"/>
                </a:solidFill>
                <a:highlight>
                  <a:schemeClr val="lt1"/>
                </a:highlight>
                <a:latin typeface="Roboto"/>
                <a:ea typeface="Roboto"/>
                <a:cs typeface="Roboto"/>
                <a:sym typeface="Roboto"/>
              </a:rPr>
              <a:t>), helped start a culture of surfing and travel</a:t>
            </a:r>
            <a:endParaRPr b="1" sz="1600"/>
          </a:p>
        </p:txBody>
      </p:sp>
      <p:pic>
        <p:nvPicPr>
          <p:cNvPr descr="Documentary filmmaker Bruce Brown, himself a competition-level surfer, follows surfers Michael Hynson and Robert August on an around-the-world surfing adventure. With Brown's wry, sardonic narration and a twangy, guitar-driven instrumental soundtrack by The Sandals playing over the silent footage, Mike and Rob leave their California home to visit Hawaii, Australia, South Africa and other secluded surfing spots in a search for the surfer's holy grail that Brown dubs &quot;The Perfect Wave.&quot;&#10;&#10;#theendlesssummer #surfing #documentary" id="119" name="Google Shape;119;p18" title="The Endless Summer (1966)">
            <a:hlinkClick r:id="rId4"/>
          </p:cNvPr>
          <p:cNvPicPr preferRelativeResize="0"/>
          <p:nvPr/>
        </p:nvPicPr>
        <p:blipFill>
          <a:blip r:embed="rId5">
            <a:alphaModFix/>
          </a:blip>
          <a:stretch>
            <a:fillRect/>
          </a:stretch>
        </p:blipFill>
        <p:spPr>
          <a:xfrm>
            <a:off x="2374900" y="498325"/>
            <a:ext cx="4394200" cy="329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Surfing Today</a:t>
            </a:r>
            <a:endParaRPr b="1"/>
          </a:p>
        </p:txBody>
      </p:sp>
      <p:sp>
        <p:nvSpPr>
          <p:cNvPr id="125" name="Google Shape;125;p19"/>
          <p:cNvSpPr txBox="1"/>
          <p:nvPr>
            <p:ph idx="1" type="body"/>
          </p:nvPr>
        </p:nvSpPr>
        <p:spPr>
          <a:xfrm>
            <a:off x="457200" y="1200150"/>
            <a:ext cx="4038600" cy="33945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65656"/>
              </a:buClr>
              <a:buSzPts val="1800"/>
              <a:buFont typeface="Roboto"/>
              <a:buChar char="●"/>
            </a:pPr>
            <a:r>
              <a:rPr b="1" lang="en" sz="1900">
                <a:solidFill>
                  <a:srgbClr val="565656"/>
                </a:solidFill>
                <a:highlight>
                  <a:srgbClr val="FFFFFF"/>
                </a:highlight>
                <a:latin typeface="Roboto"/>
                <a:ea typeface="Roboto"/>
                <a:cs typeface="Roboto"/>
                <a:sym typeface="Roboto"/>
              </a:rPr>
              <a:t>$10 billion industry</a:t>
            </a:r>
            <a:endParaRPr b="1" sz="1900">
              <a:solidFill>
                <a:srgbClr val="565656"/>
              </a:solidFill>
              <a:highlight>
                <a:srgbClr val="FFFFFF"/>
              </a:highlight>
              <a:latin typeface="Roboto"/>
              <a:ea typeface="Roboto"/>
              <a:cs typeface="Roboto"/>
              <a:sym typeface="Roboto"/>
            </a:endParaRPr>
          </a:p>
          <a:p>
            <a:pPr indent="-342900" lvl="0" marL="457200" rtl="0" algn="l">
              <a:lnSpc>
                <a:spcPct val="115000"/>
              </a:lnSpc>
              <a:spcBef>
                <a:spcPts val="0"/>
              </a:spcBef>
              <a:spcAft>
                <a:spcPts val="0"/>
              </a:spcAft>
              <a:buClr>
                <a:srgbClr val="565656"/>
              </a:buClr>
              <a:buSzPts val="1800"/>
              <a:buFont typeface="Roboto"/>
              <a:buChar char="●"/>
            </a:pPr>
            <a:r>
              <a:rPr b="1" lang="en" sz="1900">
                <a:solidFill>
                  <a:srgbClr val="565656"/>
                </a:solidFill>
                <a:highlight>
                  <a:srgbClr val="FFFFFF"/>
                </a:highlight>
                <a:latin typeface="Roboto"/>
                <a:ea typeface="Roboto"/>
                <a:cs typeface="Roboto"/>
                <a:sym typeface="Roboto"/>
              </a:rPr>
              <a:t>High tech boards and equipment</a:t>
            </a:r>
            <a:endParaRPr b="1" sz="1900">
              <a:solidFill>
                <a:srgbClr val="565656"/>
              </a:solidFill>
              <a:highlight>
                <a:srgbClr val="FFFFFF"/>
              </a:highlight>
              <a:latin typeface="Roboto"/>
              <a:ea typeface="Roboto"/>
              <a:cs typeface="Roboto"/>
              <a:sym typeface="Roboto"/>
            </a:endParaRPr>
          </a:p>
          <a:p>
            <a:pPr indent="-349250" lvl="0" marL="457200" rtl="0" algn="l">
              <a:lnSpc>
                <a:spcPct val="115000"/>
              </a:lnSpc>
              <a:spcBef>
                <a:spcPts val="0"/>
              </a:spcBef>
              <a:spcAft>
                <a:spcPts val="0"/>
              </a:spcAft>
              <a:buClr>
                <a:srgbClr val="565656"/>
              </a:buClr>
              <a:buSzPts val="1900"/>
              <a:buFont typeface="Roboto"/>
              <a:buChar char="●"/>
            </a:pPr>
            <a:r>
              <a:rPr b="1" lang="en" sz="1900">
                <a:solidFill>
                  <a:srgbClr val="565656"/>
                </a:solidFill>
                <a:highlight>
                  <a:srgbClr val="FFFFFF"/>
                </a:highlight>
                <a:latin typeface="Roboto"/>
                <a:ea typeface="Roboto"/>
                <a:cs typeface="Roboto"/>
                <a:sym typeface="Roboto"/>
              </a:rPr>
              <a:t>Worldwide Competitions</a:t>
            </a:r>
            <a:endParaRPr b="1" sz="1900">
              <a:solidFill>
                <a:srgbClr val="565656"/>
              </a:solidFill>
              <a:highlight>
                <a:srgbClr val="FFFFFF"/>
              </a:highlight>
              <a:latin typeface="Roboto"/>
              <a:ea typeface="Roboto"/>
              <a:cs typeface="Roboto"/>
              <a:sym typeface="Roboto"/>
            </a:endParaRPr>
          </a:p>
          <a:p>
            <a:pPr indent="-349250" lvl="0" marL="457200" rtl="0" algn="l">
              <a:lnSpc>
                <a:spcPct val="115000"/>
              </a:lnSpc>
              <a:spcBef>
                <a:spcPts val="0"/>
              </a:spcBef>
              <a:spcAft>
                <a:spcPts val="0"/>
              </a:spcAft>
              <a:buClr>
                <a:srgbClr val="565656"/>
              </a:buClr>
              <a:buSzPts val="1900"/>
              <a:buFont typeface="Roboto"/>
              <a:buChar char="●"/>
            </a:pPr>
            <a:r>
              <a:rPr b="1" lang="en" sz="1900">
                <a:solidFill>
                  <a:srgbClr val="565656"/>
                </a:solidFill>
                <a:highlight>
                  <a:srgbClr val="FFFFFF"/>
                </a:highlight>
                <a:latin typeface="Roboto"/>
                <a:ea typeface="Roboto"/>
                <a:cs typeface="Roboto"/>
                <a:sym typeface="Roboto"/>
              </a:rPr>
              <a:t>Development of ‘surfer culture’</a:t>
            </a:r>
            <a:endParaRPr b="1" sz="1900">
              <a:solidFill>
                <a:srgbClr val="565656"/>
              </a:solidFill>
              <a:highlight>
                <a:srgbClr val="FFFFFF"/>
              </a:highlight>
              <a:latin typeface="Roboto"/>
              <a:ea typeface="Roboto"/>
              <a:cs typeface="Roboto"/>
              <a:sym typeface="Roboto"/>
            </a:endParaRPr>
          </a:p>
          <a:p>
            <a:pPr indent="-342900" lvl="0" marL="457200" rtl="0" algn="l">
              <a:lnSpc>
                <a:spcPct val="115000"/>
              </a:lnSpc>
              <a:spcBef>
                <a:spcPts val="0"/>
              </a:spcBef>
              <a:spcAft>
                <a:spcPts val="0"/>
              </a:spcAft>
              <a:buClr>
                <a:srgbClr val="565656"/>
              </a:buClr>
              <a:buSzPts val="1800"/>
              <a:buFont typeface="Roboto"/>
              <a:buChar char="●"/>
            </a:pPr>
            <a:r>
              <a:rPr b="1" lang="en" sz="1900">
                <a:solidFill>
                  <a:srgbClr val="565656"/>
                </a:solidFill>
                <a:highlight>
                  <a:srgbClr val="FFFFFF"/>
                </a:highlight>
                <a:latin typeface="Roboto"/>
                <a:ea typeface="Roboto"/>
                <a:cs typeface="Roboto"/>
                <a:sym typeface="Roboto"/>
              </a:rPr>
              <a:t>San Diego has surf-themed restaurants, bars, and fashion. There is even a surf report as part of the news.</a:t>
            </a:r>
            <a:endParaRPr b="1" sz="3500"/>
          </a:p>
        </p:txBody>
      </p:sp>
      <p:pic>
        <p:nvPicPr>
          <p:cNvPr id="126" name="Google Shape;126;p19"/>
          <p:cNvPicPr preferRelativeResize="0"/>
          <p:nvPr/>
        </p:nvPicPr>
        <p:blipFill>
          <a:blip r:embed="rId3">
            <a:alphaModFix/>
          </a:blip>
          <a:stretch>
            <a:fillRect/>
          </a:stretch>
        </p:blipFill>
        <p:spPr>
          <a:xfrm>
            <a:off x="4648200" y="1226775"/>
            <a:ext cx="4278576" cy="3367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10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1000"/>
                                        <p:tgtEl>
                                          <p:spTgt spid="12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1792288" y="3841050"/>
            <a:ext cx="5486400" cy="42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800"/>
              <a:t>Surfing In San Diego</a:t>
            </a:r>
            <a:endParaRPr b="1" sz="2800"/>
          </a:p>
        </p:txBody>
      </p:sp>
      <p:sp>
        <p:nvSpPr>
          <p:cNvPr id="132" name="Google Shape;132;p20"/>
          <p:cNvSpPr txBox="1"/>
          <p:nvPr>
            <p:ph idx="1" type="body"/>
          </p:nvPr>
        </p:nvSpPr>
        <p:spPr>
          <a:xfrm>
            <a:off x="1792288" y="4266153"/>
            <a:ext cx="5486400" cy="60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000">
                <a:solidFill>
                  <a:srgbClr val="565656"/>
                </a:solidFill>
                <a:highlight>
                  <a:schemeClr val="lt1"/>
                </a:highlight>
                <a:latin typeface="Roboto"/>
                <a:ea typeface="Roboto"/>
                <a:cs typeface="Roboto"/>
                <a:sym typeface="Roboto"/>
              </a:rPr>
              <a:t>Example of surfing in San Diego: (</a:t>
            </a:r>
            <a:r>
              <a:rPr b="1" lang="en" sz="2000">
                <a:solidFill>
                  <a:srgbClr val="0078CC"/>
                </a:solidFill>
                <a:highlight>
                  <a:schemeClr val="lt1"/>
                </a:highlight>
                <a:uFill>
                  <a:noFill/>
                </a:uFill>
                <a:latin typeface="Roboto"/>
                <a:ea typeface="Roboto"/>
                <a:cs typeface="Roboto"/>
                <a:sym typeface="Roboto"/>
                <a:hlinkClick r:id="rId3">
                  <a:extLst>
                    <a:ext uri="{A12FA001-AC4F-418D-AE19-62706E023703}">
                      <ahyp:hlinkClr val="tx"/>
                    </a:ext>
                  </a:extLst>
                </a:hlinkClick>
              </a:rPr>
              <a:t>video</a:t>
            </a:r>
            <a:r>
              <a:rPr b="1" lang="en" sz="2000">
                <a:solidFill>
                  <a:srgbClr val="565656"/>
                </a:solidFill>
                <a:highlight>
                  <a:schemeClr val="lt1"/>
                </a:highlight>
                <a:latin typeface="Roboto"/>
                <a:ea typeface="Roboto"/>
                <a:cs typeface="Roboto"/>
                <a:sym typeface="Roboto"/>
              </a:rPr>
              <a:t>)</a:t>
            </a:r>
            <a:endParaRPr/>
          </a:p>
        </p:txBody>
      </p:sp>
      <p:pic>
        <p:nvPicPr>
          <p:cNvPr descr="Hawaii stole the swell show last month. You can't argue that. But Southern California also saw its fair share of groomed swell after groomed swell. Especially in San Diego County. Here in our latest episode of &quot;Amp Sessions&quot;, we stitched together a handful of our filmers' best clips, all filmed south of the Orange County line. The footage features locals smoothly conquering beachbreak bombs, Damien Hobgood slab-hunting at a fickle reef and Lucas Dirkse, Skip McCullough, and others tearing up some slabs in their own backyard. Filmed by Blake Michel, Scotty Hammonds, James Tull and Sean Evans. Enjoy." id="133" name="Google Shape;133;p20" title="Proof of San Diego's Epic Run of Swell | Amp Sessions, January 2019  | SURFER">
            <a:hlinkClick r:id="rId4"/>
          </p:cNvPr>
          <p:cNvPicPr preferRelativeResize="0"/>
          <p:nvPr/>
        </p:nvPicPr>
        <p:blipFill>
          <a:blip r:embed="rId5">
            <a:alphaModFix/>
          </a:blip>
          <a:stretch>
            <a:fillRect/>
          </a:stretch>
        </p:blipFill>
        <p:spPr>
          <a:xfrm>
            <a:off x="2374900" y="304800"/>
            <a:ext cx="4394200" cy="3295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1792288" y="3841050"/>
            <a:ext cx="5486400" cy="42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800"/>
              <a:t>Surfing In </a:t>
            </a:r>
            <a:r>
              <a:rPr lang="en" sz="2800"/>
              <a:t>Japan</a:t>
            </a:r>
            <a:endParaRPr b="1" sz="2800"/>
          </a:p>
        </p:txBody>
      </p:sp>
      <p:sp>
        <p:nvSpPr>
          <p:cNvPr id="139" name="Google Shape;139;p21"/>
          <p:cNvSpPr txBox="1"/>
          <p:nvPr>
            <p:ph idx="1" type="body"/>
          </p:nvPr>
        </p:nvSpPr>
        <p:spPr>
          <a:xfrm>
            <a:off x="1792288" y="4266153"/>
            <a:ext cx="5486400" cy="603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000">
                <a:solidFill>
                  <a:srgbClr val="565656"/>
                </a:solidFill>
                <a:highlight>
                  <a:schemeClr val="lt1"/>
                </a:highlight>
                <a:latin typeface="Roboto"/>
                <a:ea typeface="Roboto"/>
                <a:cs typeface="Roboto"/>
                <a:sym typeface="Roboto"/>
              </a:rPr>
              <a:t>Example of surfing in Japan: (video)</a:t>
            </a:r>
            <a:endParaRPr/>
          </a:p>
        </p:txBody>
      </p:sp>
      <p:pic>
        <p:nvPicPr>
          <p:cNvPr descr="Shonan area lies on the coast of Sagami Bay in Kanagawa Prefecture, just to the south of Tokyo. Since ancient times, fishermen have lived along this coast, and there are still many fishing ports to be found. From the late 19th century, the area became a popular location for city people to set up holiday villas. And since the 1970s, it has become a center for surfing and youth culture.&#10;Evan Burkosky is from Canada. He has been surfing for 20 years. On this edition of Journeys in Japan, Evan visits the Shonan area. He rides the waves, he goes out with fishermen, and he gets to taste the good life, down on the coast." id="140" name="Google Shape;140;p21" title="Shonan - life on the coast - Journeys in Japan - English">
            <a:hlinkClick r:id="rId3"/>
          </p:cNvPr>
          <p:cNvPicPr preferRelativeResize="0"/>
          <p:nvPr/>
        </p:nvPicPr>
        <p:blipFill>
          <a:blip r:embed="rId4">
            <a:alphaModFix/>
          </a:blip>
          <a:stretch>
            <a:fillRect/>
          </a:stretch>
        </p:blipFill>
        <p:spPr>
          <a:xfrm>
            <a:off x="2472913" y="617725"/>
            <a:ext cx="4125175" cy="3093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p:nvPr>
            <p:ph idx="2" type="pic"/>
          </p:nvPr>
        </p:nvSpPr>
        <p:spPr>
          <a:xfrm>
            <a:off x="1792288" y="459581"/>
            <a:ext cx="5486400" cy="3086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rPr lang="en"/>
              <a:t>Olympic Training at Oceanside</a:t>
            </a:r>
            <a:endParaRPr/>
          </a:p>
        </p:txBody>
      </p:sp>
      <p:pic>
        <p:nvPicPr>
          <p:cNvPr descr="We caught up with USA Surfing CEO Greg Cruse and USA Surfing Coach Brett Simpson to discuss why Oceanside is an ideal training site, the Olympic team and the importance of California Surfing Day!&#10;&#10;---------------------------------------------------------------------------------------&#10;&#10;Oceanside is an O’riginal surf town! As a mecca for surfers ranging from novice to pro, our coastal destination allows everyone to enjoy the sport of surfing along our beautiful coastline. We invite you to hit the waves on September 20th to celebrate California Surfing Day! Share your stoke for Oceanside and the state’s official sport on social media by tagging @VisitOceanside in a selfie and using the hashtags #CaliforniaSurfingDay and #SurfOceanside!&#10;&#10;To learn more about Oceanside as well as the surfing culture visit https://visitoceanside.org/&#10;&#10;To request a free visitor guide be sent to you, featuring destination information, coupons and more visit https://visitoceanside.org/visitors-guide-request/" id="146" name="Google Shape;146;p22" title="USA Surfing in Oceanside California! #CASurfingDay #CaliforniaSurfingDay">
            <a:hlinkClick r:id="rId3"/>
          </p:cNvPr>
          <p:cNvPicPr preferRelativeResize="0"/>
          <p:nvPr/>
        </p:nvPicPr>
        <p:blipFill>
          <a:blip r:embed="rId4">
            <a:alphaModFix/>
          </a:blip>
          <a:stretch>
            <a:fillRect/>
          </a:stretch>
        </p:blipFill>
        <p:spPr>
          <a:xfrm>
            <a:off x="2286000" y="12587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7498C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