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is to talk a bit about presenting as a group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them talk about a topic and plan something to share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 use ‘design a club’ activity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c8a7f7a22c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c8a7f7a22c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Students will prepare a speech and club poster next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c66e55bef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c66e55bef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[include picture of club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c66e55bef4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c66e55bef4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c66e55bef4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c66e55bef4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c66e55bef4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c66e55bef4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8a7f7a22c_1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8a7f7a22c_1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c8a7f7a22c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c8a7f7a22c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c66e55bef4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c66e55bef4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Handout link: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Pacific Beach: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Solano Beach: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At the end of the activity, each group to describes their club in full to the class. If there is not enough time, ask specific questions: for example, ask one group the name and purpose of their club, ask the next group the name and target demographic of their club, and so on.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2eb142b0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2eb142b0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Time: 50”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Option 1: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10” </a:t>
            </a:r>
            <a:r>
              <a:rPr lang="en"/>
              <a:t>Warm-Up Discussion </a:t>
            </a:r>
            <a:r>
              <a:rPr lang="en">
                <a:solidFill>
                  <a:srgbClr val="FF0000"/>
                </a:solidFill>
              </a:rPr>
              <a:t>&lt;&lt;&lt; cut?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5” Introduce Project (slide 4)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5” Brainstorm clubs (slide 5-6)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5” Example club (slide 7)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10” Main points </a:t>
            </a:r>
            <a:r>
              <a:rPr lang="en">
                <a:solidFill>
                  <a:srgbClr val="FF0000"/>
                </a:solidFill>
              </a:rPr>
              <a:t>&lt;&lt;&lt; Cut?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15” Prepare speech &amp; Visual [can continue over break] </a:t>
            </a:r>
            <a:r>
              <a:rPr lang="en">
                <a:solidFill>
                  <a:srgbClr val="FF0000"/>
                </a:solidFill>
              </a:rPr>
              <a:t>&lt;&lt;&lt; cut?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Class: 15”-20” Present Clubs [In Area Studies]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66e55bef4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66e55bef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6e55bef4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c66e55bef4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c8a7f7a22c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c8a7f7a22c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https://www.csusm.edu/orgs/index.html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c66e55bef4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c66e55bef4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(e.g. films, guitar, painting, photography, mahjong, etc)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8a7f7a22c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8a7f7a22c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Note: </a:t>
            </a:r>
            <a:r>
              <a:rPr lang="en"/>
              <a:t>Target</a:t>
            </a:r>
            <a:r>
              <a:rPr lang="en"/>
              <a:t> Demographic can be explained as ‘who will be interested in this club; who should join; or who can join?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1. Club Name &amp; Logo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Club Purpose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3. Target Demographic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4. What do members have to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5. How do you join?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What are some special events for the club (calendar)?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Note:Groups can expand on ideas like ‘test’ once they have the 5 main points answered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1df2a7ff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1df2a7ff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Note: Target Demographic can be explained as ‘who will be interested in this club; who should join; or who can join?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1. Club Name &amp; Logo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2. Club Purpose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3. Target Demographic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4. What do members have to do?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5. How do you join?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6. What are some special events for the club (calendar)?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Note:Groups can expand on ideas like ‘test’ once they have the 5 main points answered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66e55bef4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66e55bef4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Groups share out main points if there is enough time to do so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Ask specific questions to help them think about the information they should include on their visual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hyperlink" Target="https://docs.google.com/document/d/1rm_2PXde9dooaNJ_-1ZX8vl5heF1L18iiZla7MqttgU/edit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www.csusm.edu/orgs/index.html" TargetMode="External"/><Relationship Id="rId4" Type="http://schemas.openxmlformats.org/officeDocument/2006/relationships/hyperlink" Target="https://www.csusm.edu/orgs/index.html" TargetMode="External"/><Relationship Id="rId5" Type="http://schemas.openxmlformats.org/officeDocument/2006/relationships/hyperlink" Target="https://www.csusm.edu/orgs/index.html" TargetMode="External"/><Relationship Id="rId6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ocs.google.com/document/d/1rm_2PXde9dooaNJ_-1ZX8vl5heF1L18iiZla7MqttgU/edit?usp=sharing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CSB: Group Presentations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Global Tourism &amp; Communication Spring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Preparing Your Group Presentation</a:t>
            </a:r>
            <a:endParaRPr b="1"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0" y="1152475"/>
            <a:ext cx="4923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0000FF"/>
                </a:solidFill>
              </a:rPr>
              <a:t>#1 Tip: Plan your a presentation together</a:t>
            </a:r>
            <a:endParaRPr b="1" sz="13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300"/>
              <a:t>Beginning: 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Introduce group members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Introduce topic: Club name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Preview what is to come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300"/>
              <a:t>Middle: 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Give important information: Your 6 main points and details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Use a visual: </a:t>
            </a:r>
            <a:r>
              <a:rPr b="1" lang="en" sz="1300"/>
              <a:t>Club Poster</a:t>
            </a:r>
            <a:endParaRPr b="1"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300"/>
              <a:t>End:</a:t>
            </a:r>
            <a:endParaRPr b="1"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Summary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Thank you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Q&amp;A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8761D"/>
                </a:solidFill>
              </a:rPr>
              <a:t>Tip #3: Don’t forget to practice!</a:t>
            </a:r>
            <a:endParaRPr b="1" sz="1300">
              <a:solidFill>
                <a:srgbClr val="38761D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300">
              <a:solidFill>
                <a:srgbClr val="FF0000"/>
              </a:solidFill>
            </a:endParaRPr>
          </a:p>
        </p:txBody>
      </p:sp>
      <p:sp>
        <p:nvSpPr>
          <p:cNvPr id="127" name="Google Shape;127;p22"/>
          <p:cNvSpPr txBox="1"/>
          <p:nvPr>
            <p:ph idx="2" type="body"/>
          </p:nvPr>
        </p:nvSpPr>
        <p:spPr>
          <a:xfrm>
            <a:off x="4123675" y="4015600"/>
            <a:ext cx="5020500" cy="6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rgbClr val="FF0000"/>
                </a:solidFill>
              </a:rPr>
              <a:t>Tip # 2: Participation </a:t>
            </a:r>
            <a:endParaRPr b="1" i="1" sz="1300">
              <a:solidFill>
                <a:srgbClr val="FF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Char char="●"/>
            </a:pPr>
            <a:r>
              <a:rPr b="1" i="1" lang="en" sz="1300">
                <a:solidFill>
                  <a:srgbClr val="FF0000"/>
                </a:solidFill>
              </a:rPr>
              <a:t>Everyone in the group should have a turn speaking!</a:t>
            </a:r>
            <a:endParaRPr b="1" i="1" sz="1300">
              <a:solidFill>
                <a:srgbClr val="FF0000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300"/>
              <a:buChar char="●"/>
            </a:pPr>
            <a:r>
              <a:rPr b="1" i="1" lang="en" sz="1300">
                <a:solidFill>
                  <a:srgbClr val="FF0000"/>
                </a:solidFill>
              </a:rPr>
              <a:t>Don’t change speakers more than necessary; give everyone a part to present</a:t>
            </a:r>
            <a:endParaRPr b="1" i="1" sz="13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 sz="1300"/>
          </a:p>
        </p:txBody>
      </p:sp>
      <p:pic>
        <p:nvPicPr>
          <p:cNvPr id="128" name="Google Shape;128;p22"/>
          <p:cNvPicPr preferRelativeResize="0"/>
          <p:nvPr/>
        </p:nvPicPr>
        <p:blipFill>
          <a:blip r:embed="rId3">
            <a:alphaModFix amt="71000"/>
          </a:blip>
          <a:stretch>
            <a:fillRect/>
          </a:stretch>
        </p:blipFill>
        <p:spPr>
          <a:xfrm>
            <a:off x="4922988" y="1406228"/>
            <a:ext cx="3641326" cy="242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Beginning</a:t>
            </a:r>
            <a:endParaRPr b="1"/>
          </a:p>
        </p:txBody>
      </p:sp>
      <p:sp>
        <p:nvSpPr>
          <p:cNvPr id="134" name="Google Shape;134;p23"/>
          <p:cNvSpPr txBox="1"/>
          <p:nvPr>
            <p:ph idx="1" type="body"/>
          </p:nvPr>
        </p:nvSpPr>
        <p:spPr>
          <a:xfrm>
            <a:off x="311700" y="572700"/>
            <a:ext cx="8520600" cy="15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Introduce your group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Introduce your topic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Preview what is to come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3"/>
          <p:cNvSpPr txBox="1"/>
          <p:nvPr/>
        </p:nvSpPr>
        <p:spPr>
          <a:xfrm>
            <a:off x="311700" y="1953825"/>
            <a:ext cx="8520600" cy="29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“Hello, my name is Mickey”; “My name is…”; “I’m…”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“The club we came up with is called...”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“We will tell you what the club is about, how to join, and some club events we will have.”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4050" y="124825"/>
            <a:ext cx="19050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4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Middle</a:t>
            </a:r>
            <a:endParaRPr b="1"/>
          </a:p>
        </p:txBody>
      </p:sp>
      <p:sp>
        <p:nvSpPr>
          <p:cNvPr id="142" name="Google Shape;142;p24"/>
          <p:cNvSpPr txBox="1"/>
          <p:nvPr>
            <p:ph idx="1" type="body"/>
          </p:nvPr>
        </p:nvSpPr>
        <p:spPr>
          <a:xfrm>
            <a:off x="311700" y="443225"/>
            <a:ext cx="8520600" cy="100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Important information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 visuals to help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Can be split among 2 or more group members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“First, our club’s purpose is to help you get better sleep.”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“If you want to sleep more, you should join our club.”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“We have a special event every Sunday. We sleep in until noon, and post about it on the group instagram.”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7850" y="231800"/>
            <a:ext cx="1573500" cy="15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End</a:t>
            </a:r>
            <a:endParaRPr b="1"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11700" y="572700"/>
            <a:ext cx="8520600" cy="15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en"/>
              <a:t>Summary</a:t>
            </a:r>
            <a:endParaRPr/>
          </a:p>
          <a:p>
            <a:pPr indent="-3810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</a:pPr>
            <a:r>
              <a:rPr lang="en"/>
              <a:t>Thank you!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Q&amp;A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5"/>
          <p:cNvSpPr txBox="1"/>
          <p:nvPr/>
        </p:nvSpPr>
        <p:spPr>
          <a:xfrm>
            <a:off x="329550" y="2142150"/>
            <a:ext cx="8520600" cy="2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“If you like good sleep, you should definitely join our club!”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“Thank you for listening to our presentation.” </a:t>
            </a:r>
            <a:endParaRPr sz="2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2"/>
                </a:solidFill>
              </a:rPr>
              <a:t>“Are there any questions?”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151" name="Google Shape;15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9500" y="174050"/>
            <a:ext cx="1759550" cy="184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0" y="445025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Optional: Include a </a:t>
            </a:r>
            <a:r>
              <a:rPr b="1" lang="en"/>
              <a:t>Visual</a:t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/>
              <a:t>Design a club poster with your group, then use the poster as your visual aid. The 6 main points should be on the poster.</a:t>
            </a:r>
            <a:endParaRPr b="1" sz="2500"/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0" y="1727100"/>
            <a:ext cx="5428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</a:rPr>
              <a:t>1.</a:t>
            </a:r>
            <a:r>
              <a:rPr lang="en" sz="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100">
                <a:solidFill>
                  <a:schemeClr val="dk1"/>
                </a:solidFill>
              </a:rPr>
              <a:t>Club Name &amp; Logo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2.</a:t>
            </a:r>
            <a:r>
              <a:rPr lang="en" sz="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100">
                <a:solidFill>
                  <a:schemeClr val="dk1"/>
                </a:solidFill>
              </a:rPr>
              <a:t>Club Purpose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3. Target Demographic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4.</a:t>
            </a:r>
            <a:r>
              <a:rPr lang="en" sz="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100">
                <a:solidFill>
                  <a:schemeClr val="dk1"/>
                </a:solidFill>
              </a:rPr>
              <a:t>What do members have to do?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5.</a:t>
            </a:r>
            <a:r>
              <a:rPr lang="en" sz="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100">
                <a:solidFill>
                  <a:schemeClr val="dk1"/>
                </a:solidFill>
              </a:rPr>
              <a:t>How do you join?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</a:rPr>
              <a:t>6.</a:t>
            </a:r>
            <a:r>
              <a:rPr lang="en" sz="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2100">
                <a:solidFill>
                  <a:schemeClr val="dk1"/>
                </a:solidFill>
              </a:rPr>
              <a:t>What are some special events for the club (calendar)?</a:t>
            </a:r>
            <a:endParaRPr/>
          </a:p>
        </p:txBody>
      </p:sp>
      <p:sp>
        <p:nvSpPr>
          <p:cNvPr id="158" name="Google Shape;158;p26"/>
          <p:cNvSpPr txBox="1"/>
          <p:nvPr/>
        </p:nvSpPr>
        <p:spPr>
          <a:xfrm>
            <a:off x="5485550" y="1727100"/>
            <a:ext cx="3658500" cy="3455700"/>
          </a:xfrm>
          <a:prstGeom prst="rect">
            <a:avLst/>
          </a:prstGeom>
          <a:solidFill>
            <a:srgbClr val="C9DAF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00FF"/>
                </a:solidFill>
              </a:rPr>
              <a:t>Remember the tips for visuals:</a:t>
            </a:r>
            <a:endParaRPr b="1" sz="1700">
              <a:solidFill>
                <a:srgbClr val="0000FF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>
                <a:solidFill>
                  <a:schemeClr val="dk2"/>
                </a:solidFill>
              </a:rPr>
              <a:t>Attractive but </a:t>
            </a:r>
            <a:r>
              <a:rPr lang="en" sz="1700">
                <a:solidFill>
                  <a:srgbClr val="FF0000"/>
                </a:solidFill>
              </a:rPr>
              <a:t>simple</a:t>
            </a:r>
            <a:endParaRPr sz="1700">
              <a:solidFill>
                <a:srgbClr val="FF0000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>
                <a:solidFill>
                  <a:srgbClr val="FF0000"/>
                </a:solidFill>
              </a:rPr>
              <a:t>Eye-catching</a:t>
            </a:r>
            <a:endParaRPr sz="1700">
              <a:solidFill>
                <a:srgbClr val="FF0000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lang="en" sz="1700">
                <a:solidFill>
                  <a:schemeClr val="dk2"/>
                </a:solidFill>
              </a:rPr>
              <a:t>Large</a:t>
            </a:r>
            <a:endParaRPr sz="1700">
              <a:solidFill>
                <a:schemeClr val="dk2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lang="en" sz="1700">
                <a:solidFill>
                  <a:schemeClr val="dk2"/>
                </a:solidFill>
              </a:rPr>
              <a:t>Colorful</a:t>
            </a:r>
            <a:endParaRPr sz="1700">
              <a:solidFill>
                <a:schemeClr val="dk2"/>
              </a:solidFill>
            </a:endParaRPr>
          </a:p>
          <a:p>
            <a:pPr indent="-3365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○"/>
            </a:pPr>
            <a:r>
              <a:rPr lang="en" sz="1700">
                <a:solidFill>
                  <a:schemeClr val="dk2"/>
                </a:solidFill>
              </a:rPr>
              <a:t>Easy to read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>
                <a:solidFill>
                  <a:srgbClr val="FF0000"/>
                </a:solidFill>
              </a:rPr>
              <a:t>Remove </a:t>
            </a:r>
            <a:r>
              <a:rPr lang="en" sz="1700">
                <a:solidFill>
                  <a:schemeClr val="dk2"/>
                </a:solidFill>
              </a:rPr>
              <a:t>unnecessary </a:t>
            </a:r>
            <a:r>
              <a:rPr lang="en" sz="1700">
                <a:solidFill>
                  <a:schemeClr val="dk2"/>
                </a:solidFill>
              </a:rPr>
              <a:t>wording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>
                <a:solidFill>
                  <a:schemeClr val="dk2"/>
                </a:solidFill>
              </a:rPr>
              <a:t>Include a </a:t>
            </a:r>
            <a:r>
              <a:rPr lang="en" sz="1700">
                <a:solidFill>
                  <a:srgbClr val="FF0000"/>
                </a:solidFill>
              </a:rPr>
              <a:t>title</a:t>
            </a:r>
            <a:endParaRPr sz="1700">
              <a:solidFill>
                <a:srgbClr val="FF0000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>
                <a:solidFill>
                  <a:srgbClr val="FF0000"/>
                </a:solidFill>
              </a:rPr>
              <a:t>Label </a:t>
            </a:r>
            <a:r>
              <a:rPr lang="en" sz="1700">
                <a:solidFill>
                  <a:schemeClr val="dk2"/>
                </a:solidFill>
              </a:rPr>
              <a:t>major parts</a:t>
            </a:r>
            <a:endParaRPr sz="1700">
              <a:solidFill>
                <a:schemeClr val="dk2"/>
              </a:solidFill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Char char="●"/>
            </a:pPr>
            <a:r>
              <a:rPr lang="en" sz="1700">
                <a:solidFill>
                  <a:schemeClr val="dk2"/>
                </a:solidFill>
              </a:rPr>
              <a:t>Include the </a:t>
            </a:r>
            <a:r>
              <a:rPr lang="en" sz="1700">
                <a:solidFill>
                  <a:srgbClr val="FF0000"/>
                </a:solidFill>
              </a:rPr>
              <a:t>source* </a:t>
            </a:r>
            <a:r>
              <a:rPr lang="en" sz="1700">
                <a:solidFill>
                  <a:schemeClr val="dk2"/>
                </a:solidFill>
              </a:rPr>
              <a:t>(where you got the visual)</a:t>
            </a:r>
            <a:endParaRPr sz="1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Poster Examples</a:t>
            </a:r>
            <a:endParaRPr b="1"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94981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4623" y="1170125"/>
            <a:ext cx="2886975" cy="3637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54615" y="1170125"/>
            <a:ext cx="2697608" cy="3772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Poster Examples</a:t>
            </a:r>
            <a:endParaRPr b="1"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2949815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4615" y="1170125"/>
            <a:ext cx="2701429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8450" y="1170125"/>
            <a:ext cx="2547325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Group Share</a:t>
            </a:r>
            <a:endParaRPr b="1"/>
          </a:p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012" y="1374900"/>
            <a:ext cx="3193969" cy="319396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9"/>
          <p:cNvSpPr txBox="1"/>
          <p:nvPr>
            <p:ph idx="2" type="body"/>
          </p:nvPr>
        </p:nvSpPr>
        <p:spPr>
          <a:xfrm>
            <a:off x="460425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Prepare your presentation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You can use the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handout</a:t>
            </a:r>
            <a:r>
              <a:rPr lang="en" sz="2400"/>
              <a:t> to help you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Agenda</a:t>
            </a:r>
            <a:endParaRPr b="1"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Warm-Up 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Project: Design a Club</a:t>
            </a:r>
            <a:endParaRPr sz="2300"/>
          </a:p>
          <a:p>
            <a:pPr indent="-374650" lvl="0" marL="457200" rtl="0" algn="l">
              <a:spcBef>
                <a:spcPts val="160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Brainstorm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Design 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Plan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300"/>
              <a:t>Short Presentations</a:t>
            </a:r>
            <a:endParaRPr sz="23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300"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6763" y="300413"/>
            <a:ext cx="22955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>
            <p:ph idx="2" type="body"/>
          </p:nvPr>
        </p:nvSpPr>
        <p:spPr>
          <a:xfrm>
            <a:off x="4832400" y="2497075"/>
            <a:ext cx="3999900" cy="20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During this class you will practice making a group presentation by designing your own club!</a:t>
            </a:r>
            <a:endParaRPr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Warm Up Discussion: Clubs</a:t>
            </a:r>
            <a:endParaRPr b="1"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>
                <a:solidFill>
                  <a:schemeClr val="dk1"/>
                </a:solidFill>
              </a:rPr>
              <a:t>Think about  these questions and discuss with your group</a:t>
            </a:r>
            <a:endParaRPr i="1"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What is a ‘club’?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Does anyone in your group belong to a club?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What kind of club would you join?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Be prepared to share 1 thing your group discussed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67498" y="3187850"/>
            <a:ext cx="2409024" cy="12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Group Presentation Project</a:t>
            </a:r>
            <a:endParaRPr b="1"/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Today we’ll be designing our own clubs in groups. Here are the steps:</a:t>
            </a:r>
            <a:endParaRPr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>
                <a:solidFill>
                  <a:schemeClr val="dk1"/>
                </a:solidFill>
              </a:rPr>
              <a:t>Brainstorm Club Ideas</a:t>
            </a:r>
            <a:endParaRPr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>
                <a:solidFill>
                  <a:schemeClr val="dk1"/>
                </a:solidFill>
              </a:rPr>
              <a:t>Design the club</a:t>
            </a:r>
            <a:endParaRPr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>
                <a:solidFill>
                  <a:schemeClr val="dk1"/>
                </a:solidFill>
              </a:rPr>
              <a:t>Make a visual &amp; Plan Speech</a:t>
            </a:r>
            <a:endParaRPr>
              <a:solidFill>
                <a:schemeClr val="dk1"/>
              </a:solidFill>
            </a:endParaRPr>
          </a:p>
          <a:p>
            <a:pPr indent="-3810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AutoNum type="arabicPeriod"/>
            </a:pPr>
            <a:r>
              <a:rPr lang="en">
                <a:solidFill>
                  <a:schemeClr val="dk1"/>
                </a:solidFill>
              </a:rPr>
              <a:t>Tell us about your club!</a:t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402" y="2464045"/>
            <a:ext cx="2699525" cy="139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Student Clubs at CSUSM</a:t>
            </a:r>
            <a:endParaRPr b="1"/>
          </a:p>
        </p:txBody>
      </p:sp>
      <p:sp>
        <p:nvSpPr>
          <p:cNvPr id="83" name="Google Shape;83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There are </a:t>
            </a:r>
            <a:r>
              <a:rPr lang="en" u="sng">
                <a:solidFill>
                  <a:schemeClr val="hlink"/>
                </a:solidFill>
                <a:hlinkClick r:id="rId3"/>
              </a:rPr>
              <a:t>many </a:t>
            </a:r>
            <a:r>
              <a:rPr lang="en" u="sng">
                <a:solidFill>
                  <a:schemeClr val="hlink"/>
                </a:solidFill>
                <a:hlinkClick r:id="rId4"/>
              </a:rPr>
              <a:t>types</a:t>
            </a:r>
            <a:r>
              <a:rPr lang="en" u="sng">
                <a:solidFill>
                  <a:schemeClr val="hlink"/>
                </a:solidFill>
                <a:hlinkClick r:id="rId5"/>
              </a:rPr>
              <a:t> of clubs</a:t>
            </a:r>
            <a:r>
              <a:rPr lang="en">
                <a:solidFill>
                  <a:schemeClr val="dk1"/>
                </a:solidFill>
              </a:rPr>
              <a:t> at CSUSM: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Academic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Cultural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Sports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Special Interest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And more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dk1"/>
                </a:solidFill>
              </a:rPr>
              <a:t>Here are just a few: Garden Club, Theater Club, Cultural Dance Club, French Club, Poetic Society, Entrepreneurship Society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3400" y="2069975"/>
            <a:ext cx="2571750" cy="204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Brainstorm</a:t>
            </a:r>
            <a:endParaRPr b="1"/>
          </a:p>
        </p:txBody>
      </p:sp>
      <p:sp>
        <p:nvSpPr>
          <p:cNvPr id="90" name="Google Shape;9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Your turn! Let’s brainstorm some more ideas...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228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0000"/>
                </a:solidFill>
              </a:rPr>
              <a:t>What are some other club ideas?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6339" y="2058675"/>
            <a:ext cx="2171326" cy="207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 Club: Sleep Club</a:t>
            </a:r>
            <a:endParaRPr b="1"/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Club Name and Logo 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Club Purpose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Target Demographic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What do members have to do? 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How do you join? 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What are some special events for the club? (Calendar)</a:t>
            </a:r>
            <a:endParaRPr sz="2100">
              <a:solidFill>
                <a:srgbClr val="0000FF"/>
              </a:solidFill>
            </a:endParaRPr>
          </a:p>
        </p:txBody>
      </p:sp>
      <p:sp>
        <p:nvSpPr>
          <p:cNvPr id="98" name="Google Shape;98;p19"/>
          <p:cNvSpPr txBox="1"/>
          <p:nvPr>
            <p:ph idx="2" type="body"/>
          </p:nvPr>
        </p:nvSpPr>
        <p:spPr>
          <a:xfrm>
            <a:off x="3999900" y="1152475"/>
            <a:ext cx="514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Sleep Club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To make sure everyone gets better sleep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Students who want to sleep more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Members must sleep at least 6 hours a night and post on the club blog once a week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You can join by sending a message to the club email. You must pass a </a:t>
            </a:r>
            <a:r>
              <a:rPr b="1" lang="en" sz="1900"/>
              <a:t>test</a:t>
            </a:r>
            <a:r>
              <a:rPr lang="en" sz="1900"/>
              <a:t>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Every Sunday, we sleep in until noon</a:t>
            </a:r>
            <a:endParaRPr sz="1900"/>
          </a:p>
        </p:txBody>
      </p:sp>
      <p:sp>
        <p:nvSpPr>
          <p:cNvPr id="99" name="Google Shape;99;p19"/>
          <p:cNvSpPr txBox="1"/>
          <p:nvPr/>
        </p:nvSpPr>
        <p:spPr>
          <a:xfrm>
            <a:off x="131300" y="4572625"/>
            <a:ext cx="8979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It</a:t>
            </a:r>
            <a:r>
              <a:rPr lang="en" sz="2300">
                <a:solidFill>
                  <a:srgbClr val="FF0000"/>
                </a:solidFill>
              </a:rPr>
              <a:t> doesn’t have to be too long or organized (yet)</a:t>
            </a:r>
            <a:endParaRPr sz="2300">
              <a:solidFill>
                <a:srgbClr val="FF0000"/>
              </a:solidFill>
            </a:endParaRPr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4720" y="145700"/>
            <a:ext cx="1456300" cy="1387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325" y="69575"/>
            <a:ext cx="1971700" cy="123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50" y="72950"/>
            <a:ext cx="1209325" cy="120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4425" y="4130950"/>
            <a:ext cx="948274" cy="94827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Example Club: Birthday Club</a:t>
            </a:r>
            <a:endParaRPr b="1"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Club Name and Logo 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Club Purpose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Target Demographic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What do members have to do? 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How do you join? </a:t>
            </a:r>
            <a:endParaRPr sz="2100">
              <a:solidFill>
                <a:srgbClr val="0000FF"/>
              </a:solidFill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100"/>
              <a:buAutoNum type="arabicPeriod"/>
            </a:pPr>
            <a:r>
              <a:rPr lang="en" sz="2100">
                <a:solidFill>
                  <a:srgbClr val="0000FF"/>
                </a:solidFill>
              </a:rPr>
              <a:t>What are some special events for the club? (Calendar)</a:t>
            </a:r>
            <a:endParaRPr sz="2100">
              <a:solidFill>
                <a:srgbClr val="0000FF"/>
              </a:solidFill>
            </a:endParaRPr>
          </a:p>
        </p:txBody>
      </p:sp>
      <p:sp>
        <p:nvSpPr>
          <p:cNvPr id="110" name="Google Shape;110;p20"/>
          <p:cNvSpPr txBox="1"/>
          <p:nvPr>
            <p:ph idx="2" type="body"/>
          </p:nvPr>
        </p:nvSpPr>
        <p:spPr>
          <a:xfrm>
            <a:off x="3999900" y="1152475"/>
            <a:ext cx="5144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Birthday </a:t>
            </a:r>
            <a:r>
              <a:rPr lang="en" sz="1900"/>
              <a:t>Club 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To celebrate birthdays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Anyone with a birthday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Members must sing happy birthday when it is somebody’s birthday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You can join by submitting your ID for birthday verification. You must pass a </a:t>
            </a:r>
            <a:r>
              <a:rPr b="1" lang="en" sz="1900"/>
              <a:t>singing </a:t>
            </a:r>
            <a:r>
              <a:rPr b="1" lang="en" sz="1900"/>
              <a:t>test</a:t>
            </a:r>
            <a:r>
              <a:rPr lang="en" sz="1900"/>
              <a:t>.</a:t>
            </a:r>
            <a:endParaRPr sz="19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AutoNum type="arabicPeriod"/>
            </a:pPr>
            <a:r>
              <a:rPr lang="en" sz="1900"/>
              <a:t>Birthdays go onto the member calendar. </a:t>
            </a:r>
            <a:endParaRPr sz="1900"/>
          </a:p>
        </p:txBody>
      </p:sp>
      <p:sp>
        <p:nvSpPr>
          <p:cNvPr id="111" name="Google Shape;111;p20"/>
          <p:cNvSpPr txBox="1"/>
          <p:nvPr/>
        </p:nvSpPr>
        <p:spPr>
          <a:xfrm>
            <a:off x="131300" y="4572625"/>
            <a:ext cx="8979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0000"/>
                </a:solidFill>
              </a:rPr>
              <a:t>It doesn’t have to be too long or organized (yet)</a:t>
            </a:r>
            <a:endParaRPr sz="2300">
              <a:solidFill>
                <a:srgbClr val="FF0000"/>
              </a:solidFill>
            </a:endParaRPr>
          </a:p>
        </p:txBody>
      </p:sp>
      <p:pic>
        <p:nvPicPr>
          <p:cNvPr id="112" name="Google Shape;11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60425" y="72950"/>
            <a:ext cx="1800175" cy="141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Design Your Club</a:t>
            </a:r>
            <a:endParaRPr b="1"/>
          </a:p>
        </p:txBody>
      </p:sp>
      <p:sp>
        <p:nvSpPr>
          <p:cNvPr id="118" name="Google Shape;118;p21"/>
          <p:cNvSpPr txBox="1"/>
          <p:nvPr>
            <p:ph idx="1" type="body"/>
          </p:nvPr>
        </p:nvSpPr>
        <p:spPr>
          <a:xfrm>
            <a:off x="0" y="1253825"/>
            <a:ext cx="4311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228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Now it’s your turn! Design a club with your groups. You must: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Decide </a:t>
            </a:r>
            <a:r>
              <a:rPr lang="en" sz="1700">
                <a:solidFill>
                  <a:schemeClr val="dk1"/>
                </a:solidFill>
              </a:rPr>
              <a:t>on a club name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Include </a:t>
            </a:r>
            <a:r>
              <a:rPr lang="en" sz="1700">
                <a:solidFill>
                  <a:schemeClr val="dk1"/>
                </a:solidFill>
              </a:rPr>
              <a:t>the information on the right 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Remember</a:t>
            </a:r>
            <a:r>
              <a:rPr lang="en" sz="1700">
                <a:solidFill>
                  <a:schemeClr val="dk1"/>
                </a:solidFill>
              </a:rPr>
              <a:t>, it doesn’t have to be perfect - we will just need a </a:t>
            </a:r>
            <a:r>
              <a:rPr lang="en" sz="1700" u="sng">
                <a:solidFill>
                  <a:schemeClr val="dk1"/>
                </a:solidFill>
              </a:rPr>
              <a:t>basic explanation</a:t>
            </a:r>
            <a:r>
              <a:rPr lang="en" sz="1700">
                <a:solidFill>
                  <a:schemeClr val="dk1"/>
                </a:solidFill>
              </a:rPr>
              <a:t> for now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AutoNum type="arabicPeriod"/>
            </a:pPr>
            <a:r>
              <a:rPr b="1" lang="en" sz="1700">
                <a:solidFill>
                  <a:schemeClr val="dk1"/>
                </a:solidFill>
              </a:rPr>
              <a:t>Return </a:t>
            </a:r>
            <a:r>
              <a:rPr lang="en" sz="1700">
                <a:solidFill>
                  <a:schemeClr val="dk1"/>
                </a:solidFill>
              </a:rPr>
              <a:t>to class to share the important points &amp; learn the next step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Get into groups. You have 10 minutes!</a:t>
            </a:r>
            <a:endParaRPr b="1"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0000"/>
                </a:solidFill>
              </a:rPr>
              <a:t>You can use </a:t>
            </a:r>
            <a:r>
              <a:rPr b="1" lang="en" sz="1700" u="sng">
                <a:solidFill>
                  <a:schemeClr val="hlink"/>
                </a:solidFill>
                <a:hlinkClick r:id="rId3"/>
              </a:rPr>
              <a:t>the handout</a:t>
            </a:r>
            <a:r>
              <a:rPr b="1" lang="en" sz="1700">
                <a:solidFill>
                  <a:srgbClr val="FF0000"/>
                </a:solidFill>
              </a:rPr>
              <a:t> to help</a:t>
            </a:r>
            <a:endParaRPr b="1" sz="1700">
              <a:solidFill>
                <a:srgbClr val="FF0000"/>
              </a:solidFill>
            </a:endParaRPr>
          </a:p>
        </p:txBody>
      </p:sp>
      <p:sp>
        <p:nvSpPr>
          <p:cNvPr id="119" name="Google Shape;119;p21"/>
          <p:cNvSpPr txBox="1"/>
          <p:nvPr>
            <p:ph idx="2" type="body"/>
          </p:nvPr>
        </p:nvSpPr>
        <p:spPr>
          <a:xfrm>
            <a:off x="4459500" y="1393175"/>
            <a:ext cx="4372800" cy="28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000FF"/>
                </a:solidFill>
              </a:rPr>
              <a:t>Important Information:</a:t>
            </a:r>
            <a:endParaRPr b="1"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000FF"/>
                </a:solidFill>
              </a:rPr>
              <a:t>1.</a:t>
            </a:r>
            <a:r>
              <a:rPr lang="en" sz="1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700">
                <a:solidFill>
                  <a:srgbClr val="0000FF"/>
                </a:solidFill>
              </a:rPr>
              <a:t>Club Name &amp; Logo</a:t>
            </a:r>
            <a:endParaRPr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FF"/>
                </a:solidFill>
              </a:rPr>
              <a:t>2.</a:t>
            </a:r>
            <a:r>
              <a:rPr lang="en" sz="1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700">
                <a:solidFill>
                  <a:srgbClr val="0000FF"/>
                </a:solidFill>
              </a:rPr>
              <a:t>Club Purpose</a:t>
            </a:r>
            <a:endParaRPr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000FF"/>
                </a:solidFill>
              </a:rPr>
              <a:t>3. Target Demographic</a:t>
            </a:r>
            <a:endParaRPr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000FF"/>
                </a:solidFill>
              </a:rPr>
              <a:t>4.</a:t>
            </a:r>
            <a:r>
              <a:rPr lang="en" sz="1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700">
                <a:solidFill>
                  <a:srgbClr val="0000FF"/>
                </a:solidFill>
              </a:rPr>
              <a:t>What do members have to do?</a:t>
            </a:r>
            <a:endParaRPr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000FF"/>
                </a:solidFill>
              </a:rPr>
              <a:t>5.</a:t>
            </a:r>
            <a:r>
              <a:rPr lang="en" sz="1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700">
                <a:solidFill>
                  <a:srgbClr val="0000FF"/>
                </a:solidFill>
              </a:rPr>
              <a:t>How do you join?</a:t>
            </a:r>
            <a:endParaRPr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FF"/>
                </a:solidFill>
              </a:rPr>
              <a:t>6.</a:t>
            </a:r>
            <a:r>
              <a:rPr lang="en" sz="100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700">
                <a:solidFill>
                  <a:srgbClr val="0000FF"/>
                </a:solidFill>
              </a:rPr>
              <a:t>What are some special events for the club (calendar)?</a:t>
            </a:r>
            <a:endParaRPr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00FF"/>
              </a:solidFill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" sz="1700">
                <a:solidFill>
                  <a:srgbClr val="0000FF"/>
                </a:solidFill>
              </a:rPr>
              <a:t>Add more details if you have extra time! You can Design a test, a group event, etc.</a:t>
            </a:r>
            <a:endParaRPr sz="1700">
              <a:solidFill>
                <a:srgbClr val="0000FF"/>
              </a:solidFill>
            </a:endParaRPr>
          </a:p>
        </p:txBody>
      </p:sp>
      <p:pic>
        <p:nvPicPr>
          <p:cNvPr id="120" name="Google Shape;120;p21"/>
          <p:cNvPicPr preferRelativeResize="0"/>
          <p:nvPr/>
        </p:nvPicPr>
        <p:blipFill rotWithShape="1">
          <a:blip r:embed="rId4">
            <a:alphaModFix/>
          </a:blip>
          <a:srcRect b="9739" l="0" r="0" t="0"/>
          <a:stretch/>
        </p:blipFill>
        <p:spPr>
          <a:xfrm>
            <a:off x="596750" y="103513"/>
            <a:ext cx="1918001" cy="125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