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8" r:id="rId3"/>
    <p:sldId id="26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CC66"/>
    <a:srgbClr val="66FF33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-118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0" y="274638"/>
            <a:ext cx="2971800" cy="1325562"/>
          </a:xfrm>
          <a:solidFill>
            <a:srgbClr val="FFFFCC"/>
          </a:solidFill>
        </p:spPr>
        <p:txBody>
          <a:bodyPr>
            <a:normAutofit/>
          </a:bodyPr>
          <a:lstStyle/>
          <a:p>
            <a:pPr algn="r"/>
            <a:r>
              <a:rPr lang="en-US" sz="3200" b="1" dirty="0" smtClean="0">
                <a:latin typeface="Segoe Print" pitchFamily="2" charset="0"/>
              </a:rPr>
              <a:t>Our Goal….</a:t>
            </a:r>
            <a:endParaRPr lang="en-US" sz="3200" b="1" dirty="0">
              <a:latin typeface="Segoe Print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381000"/>
            <a:ext cx="4419600" cy="5745163"/>
          </a:xfrm>
          <a:blipFill>
            <a:blip r:embed="rId2" cstate="print"/>
            <a:tile tx="0" ty="0" sx="100000" sy="100000" flip="none" algn="tl"/>
          </a:blipFill>
          <a:ln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/>
              <a:t>Co-teaching </a:t>
            </a:r>
            <a:r>
              <a:rPr lang="en-US" sz="2400" b="1" dirty="0"/>
              <a:t>is</a:t>
            </a:r>
            <a:r>
              <a:rPr lang="en-US" sz="2400" dirty="0"/>
              <a:t> defined as two or more individuals sharing responsibility for all aspects of </a:t>
            </a:r>
            <a:r>
              <a:rPr lang="en-US" sz="2400" dirty="0" smtClean="0"/>
              <a:t>instruction</a:t>
            </a:r>
          </a:p>
          <a:p>
            <a:pPr marL="0" indent="0">
              <a:buNone/>
            </a:pPr>
            <a:r>
              <a:rPr lang="en-US" sz="1600" dirty="0" smtClean="0"/>
              <a:t>(</a:t>
            </a:r>
            <a:r>
              <a:rPr lang="en-US" sz="1600" i="1" dirty="0"/>
              <a:t>Villa, Thousand and </a:t>
            </a:r>
            <a:r>
              <a:rPr lang="en-US" sz="1600" i="1" dirty="0" err="1"/>
              <a:t>Nevin</a:t>
            </a:r>
            <a:r>
              <a:rPr lang="en-US" sz="1600" i="1" dirty="0"/>
              <a:t>, 2013</a:t>
            </a:r>
            <a:r>
              <a:rPr lang="en-US" sz="1600" dirty="0"/>
              <a:t>). </a:t>
            </a:r>
            <a:endParaRPr lang="en-US" sz="2000" dirty="0" smtClean="0"/>
          </a:p>
          <a:p>
            <a:pPr marL="0" indent="0" algn="ctr">
              <a:buNone/>
            </a:pPr>
            <a:endParaRPr lang="en-US" sz="800" dirty="0" smtClean="0"/>
          </a:p>
          <a:p>
            <a:pPr marL="0" indent="0" algn="ctr">
              <a:buNone/>
            </a:pPr>
            <a:endParaRPr lang="en-US" sz="2000" dirty="0" smtClean="0"/>
          </a:p>
          <a:p>
            <a:pPr marL="0" indent="0" algn="ctr">
              <a:buNone/>
            </a:pPr>
            <a:r>
              <a:rPr lang="en-US" sz="2000" dirty="0" smtClean="0"/>
              <a:t>*</a:t>
            </a:r>
            <a:endParaRPr lang="en-US" sz="2000" dirty="0"/>
          </a:p>
          <a:p>
            <a:pPr marL="0" indent="0" algn="ctr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In a </a:t>
            </a:r>
            <a:r>
              <a:rPr lang="en-US" sz="2000" smtClean="0"/>
              <a:t>co-teaching clinical </a:t>
            </a:r>
            <a:r>
              <a:rPr lang="en-US" sz="2000" dirty="0" smtClean="0"/>
              <a:t>practice, </a:t>
            </a:r>
            <a:r>
              <a:rPr lang="en-US" sz="2000" dirty="0"/>
              <a:t>a Cooperating Teacher (expert) </a:t>
            </a:r>
            <a:r>
              <a:rPr lang="en-US" sz="2000" dirty="0" smtClean="0"/>
              <a:t>and </a:t>
            </a:r>
            <a:r>
              <a:rPr lang="en-US" sz="2000" dirty="0"/>
              <a:t>Teacher Candidate (novice) have an </a:t>
            </a:r>
            <a:r>
              <a:rPr lang="en-US" sz="2000" b="1" dirty="0"/>
              <a:t>ongoing partnership </a:t>
            </a:r>
            <a:r>
              <a:rPr lang="en-US" sz="2000" dirty="0"/>
              <a:t>in planning for and implementing instruction using four co-teaching approaches to collaboratively teach all students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876800" y="1143000"/>
            <a:ext cx="3810000" cy="4983163"/>
          </a:xfrm>
          <a:ln w="57150">
            <a:solidFill>
              <a:srgbClr val="FFC000"/>
            </a:solidFill>
          </a:ln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US" sz="2600" dirty="0" smtClean="0">
              <a:latin typeface="Segoe Print" pitchFamily="2" charset="0"/>
            </a:endParaRPr>
          </a:p>
          <a:p>
            <a:pPr marL="0" indent="0" algn="ctr">
              <a:buNone/>
            </a:pPr>
            <a:r>
              <a:rPr lang="en-US" sz="2600" dirty="0" smtClean="0">
                <a:latin typeface="Segoe Print" pitchFamily="2" charset="0"/>
              </a:rPr>
              <a:t>…prepare </a:t>
            </a:r>
            <a:r>
              <a:rPr lang="en-US" sz="2600" dirty="0">
                <a:latin typeface="Segoe Print" pitchFamily="2" charset="0"/>
              </a:rPr>
              <a:t>effective teachers for 21</a:t>
            </a:r>
            <a:r>
              <a:rPr lang="en-US" sz="2600" baseline="30000" dirty="0">
                <a:latin typeface="Segoe Print" pitchFamily="2" charset="0"/>
              </a:rPr>
              <a:t>st</a:t>
            </a:r>
            <a:r>
              <a:rPr lang="en-US" sz="2600" dirty="0">
                <a:latin typeface="Segoe Print" pitchFamily="2" charset="0"/>
              </a:rPr>
              <a:t> century classrooms </a:t>
            </a:r>
            <a:endParaRPr lang="en-US" sz="2600" dirty="0" smtClean="0">
              <a:latin typeface="Segoe Print" pitchFamily="2" charset="0"/>
            </a:endParaRPr>
          </a:p>
          <a:p>
            <a:pPr marL="0" indent="0" algn="ctr">
              <a:buNone/>
            </a:pPr>
            <a:r>
              <a:rPr lang="en-US" sz="2600" b="1" dirty="0" smtClean="0">
                <a:latin typeface="Segoe Print" pitchFamily="2" charset="0"/>
              </a:rPr>
              <a:t>in </a:t>
            </a:r>
            <a:r>
              <a:rPr lang="en-US" sz="2600" b="1" dirty="0">
                <a:latin typeface="Segoe Print" pitchFamily="2" charset="0"/>
              </a:rPr>
              <a:t>ways that </a:t>
            </a:r>
            <a:r>
              <a:rPr lang="en-US" sz="2600" b="1" dirty="0" smtClean="0">
                <a:latin typeface="Segoe Print" pitchFamily="2" charset="0"/>
              </a:rPr>
              <a:t>benefit both </a:t>
            </a:r>
          </a:p>
          <a:p>
            <a:pPr marL="0" indent="0" algn="ctr">
              <a:buNone/>
            </a:pPr>
            <a:r>
              <a:rPr lang="en-US" sz="2600" dirty="0" smtClean="0">
                <a:latin typeface="Segoe Print" pitchFamily="2" charset="0"/>
              </a:rPr>
              <a:t>the </a:t>
            </a:r>
            <a:r>
              <a:rPr lang="en-US" sz="2600" dirty="0">
                <a:latin typeface="Segoe Print" pitchFamily="2" charset="0"/>
              </a:rPr>
              <a:t>university program </a:t>
            </a:r>
            <a:endParaRPr lang="en-US" sz="2600" dirty="0" smtClean="0">
              <a:latin typeface="Segoe Print" pitchFamily="2" charset="0"/>
            </a:endParaRPr>
          </a:p>
          <a:p>
            <a:pPr marL="0" indent="0" algn="ctr">
              <a:buNone/>
            </a:pPr>
            <a:r>
              <a:rPr lang="en-US" sz="2600" dirty="0" smtClean="0">
                <a:latin typeface="Segoe Print" pitchFamily="2" charset="0"/>
              </a:rPr>
              <a:t>&amp; </a:t>
            </a:r>
          </a:p>
          <a:p>
            <a:pPr marL="0" indent="0" algn="ctr">
              <a:buNone/>
            </a:pPr>
            <a:r>
              <a:rPr lang="en-US" sz="2600" dirty="0" smtClean="0">
                <a:latin typeface="Segoe Print" pitchFamily="2" charset="0"/>
              </a:rPr>
              <a:t>partnering schools</a:t>
            </a:r>
          </a:p>
          <a:p>
            <a:pPr marL="0" indent="0" algn="ctr">
              <a:buNone/>
            </a:pPr>
            <a:r>
              <a:rPr lang="en-US" sz="2600" dirty="0" smtClean="0">
                <a:latin typeface="Segoe Print" pitchFamily="2" charset="0"/>
              </a:rPr>
              <a:t> </a:t>
            </a:r>
            <a:r>
              <a:rPr lang="en-US" sz="2600" dirty="0">
                <a:latin typeface="Segoe Print" pitchFamily="2" charset="0"/>
              </a:rPr>
              <a:t>as we collaborate </a:t>
            </a:r>
            <a:r>
              <a:rPr lang="en-US" sz="2600" dirty="0" smtClean="0">
                <a:latin typeface="Segoe Print" pitchFamily="2" charset="0"/>
              </a:rPr>
              <a:t>in </a:t>
            </a:r>
            <a:r>
              <a:rPr lang="en-US" sz="2600" dirty="0">
                <a:latin typeface="Segoe Print" pitchFamily="2" charset="0"/>
              </a:rPr>
              <a:t>the preparation of future </a:t>
            </a:r>
            <a:r>
              <a:rPr lang="en-US" sz="2600" dirty="0" smtClean="0">
                <a:latin typeface="Segoe Print" pitchFamily="2" charset="0"/>
              </a:rPr>
              <a:t>teachers.</a:t>
            </a:r>
          </a:p>
          <a:p>
            <a:pPr marL="0" indent="0" algn="ctr">
              <a:buNone/>
            </a:pPr>
            <a:r>
              <a:rPr lang="en-US" sz="2600" dirty="0" smtClean="0"/>
              <a:t> </a:t>
            </a:r>
          </a:p>
          <a:p>
            <a:pPr marL="0" indent="0" algn="ctr">
              <a:buNone/>
            </a:pPr>
            <a:r>
              <a:rPr lang="en-US" sz="1900" dirty="0" smtClean="0"/>
              <a:t>(</a:t>
            </a:r>
            <a:r>
              <a:rPr lang="en-US" sz="1900" i="1" dirty="0"/>
              <a:t>The California Alliance for Teacher Education</a:t>
            </a:r>
            <a:r>
              <a:rPr lang="en-US" sz="1900" dirty="0"/>
              <a:t>, 2012).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2514600"/>
            <a:ext cx="1081087" cy="105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57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334000" cy="1143000"/>
          </a:xfrm>
          <a:solidFill>
            <a:srgbClr val="FFFFCC"/>
          </a:solidFill>
          <a:ln w="28575"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latin typeface="Segoe Print" pitchFamily="2" charset="0"/>
              </a:rPr>
              <a:t>Co-Teaching Training  </a:t>
            </a:r>
            <a:r>
              <a:rPr lang="en-US" sz="800" b="1" dirty="0" smtClean="0">
                <a:latin typeface="Segoe Print" pitchFamily="2" charset="0"/>
              </a:rPr>
              <a:t/>
            </a:r>
            <a:br>
              <a:rPr lang="en-US" sz="800" b="1" dirty="0" smtClean="0">
                <a:latin typeface="Segoe Print" pitchFamily="2" charset="0"/>
              </a:rPr>
            </a:br>
            <a:r>
              <a:rPr lang="en-US" sz="800" b="1" dirty="0" smtClean="0">
                <a:latin typeface="Segoe Print" pitchFamily="2" charset="0"/>
              </a:rPr>
              <a:t>***********************************************************************************************</a:t>
            </a:r>
            <a:endParaRPr lang="en-US" sz="3600" b="1" dirty="0">
              <a:latin typeface="Segoe Print" pitchFamily="2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71500" y="1543630"/>
            <a:ext cx="4762500" cy="1199569"/>
          </a:xfrm>
        </p:spPr>
        <p:txBody>
          <a:bodyPr>
            <a:normAutofit fontScale="92500" lnSpcReduction="10000"/>
          </a:bodyPr>
          <a:lstStyle/>
          <a:p>
            <a:pPr algn="l"/>
            <a:endParaRPr lang="en-US" b="1" dirty="0" smtClean="0"/>
          </a:p>
          <a:p>
            <a:pPr algn="l"/>
            <a:r>
              <a:rPr lang="en-US" sz="2600" b="0" dirty="0" smtClean="0"/>
              <a:t>Training in co-teaching language, planning, approaches &amp; roles</a:t>
            </a:r>
          </a:p>
          <a:p>
            <a:pPr algn="l"/>
            <a:endParaRPr lang="en-US" sz="26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71500" y="2743200"/>
            <a:ext cx="3848100" cy="3295649"/>
          </a:xfrm>
          <a:blipFill>
            <a:blip r:embed="rId2"/>
            <a:tile tx="0" ty="0" sx="100000" sy="100000" flip="none" algn="tl"/>
          </a:blipFill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4 collaborative approaches to implement co-teaching</a:t>
            </a:r>
          </a:p>
          <a:p>
            <a:pPr marL="0" indent="0">
              <a:buNone/>
            </a:pPr>
            <a:r>
              <a:rPr lang="en-US" dirty="0" smtClean="0"/>
              <a:t>************************</a:t>
            </a:r>
            <a:endParaRPr lang="en-US" sz="2400" dirty="0" smtClean="0"/>
          </a:p>
          <a:p>
            <a:r>
              <a:rPr lang="en-US" sz="2400" dirty="0" smtClean="0"/>
              <a:t>Team  approach</a:t>
            </a:r>
            <a:endParaRPr lang="en-US" sz="2400" dirty="0"/>
          </a:p>
          <a:p>
            <a:r>
              <a:rPr lang="en-US" sz="2400" dirty="0" smtClean="0"/>
              <a:t>Complementary approach</a:t>
            </a:r>
            <a:endParaRPr lang="en-US" sz="2400" dirty="0"/>
          </a:p>
          <a:p>
            <a:r>
              <a:rPr lang="en-US" sz="2400" dirty="0" smtClean="0"/>
              <a:t>Supportive approach</a:t>
            </a:r>
            <a:endParaRPr lang="en-US" sz="2400" dirty="0"/>
          </a:p>
          <a:p>
            <a:r>
              <a:rPr lang="en-US" sz="2400" dirty="0" smtClean="0"/>
              <a:t>Parallel approach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3000" y="2819400"/>
            <a:ext cx="3733800" cy="3306762"/>
          </a:xfrm>
          <a:solidFill>
            <a:srgbClr val="FFFFCC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endParaRPr lang="en-US" sz="2000" dirty="0" smtClean="0"/>
          </a:p>
          <a:p>
            <a:pPr marL="0" indent="0" algn="ctr">
              <a:buNone/>
            </a:pPr>
            <a:r>
              <a:rPr lang="en-US" sz="2000" u="sng" dirty="0" smtClean="0"/>
              <a:t>Trainings based on the work of </a:t>
            </a:r>
          </a:p>
          <a:p>
            <a:pPr marL="0" indent="0" algn="ctr">
              <a:buNone/>
            </a:pPr>
            <a:r>
              <a:rPr lang="en-US" sz="2000" u="sng" dirty="0" smtClean="0"/>
              <a:t>Dr. Jacqueline Thousand</a:t>
            </a:r>
          </a:p>
          <a:p>
            <a:pPr marL="0" indent="0" algn="ctr">
              <a:buNone/>
            </a:pPr>
            <a:endParaRPr lang="en-US" sz="1100" dirty="0" smtClean="0"/>
          </a:p>
          <a:p>
            <a:pPr marL="0" indent="0">
              <a:buNone/>
            </a:pPr>
            <a:r>
              <a:rPr lang="x-none" sz="2000" dirty="0" smtClean="0"/>
              <a:t>Villa</a:t>
            </a:r>
            <a:r>
              <a:rPr lang="x-none" sz="2000" dirty="0"/>
              <a:t>, Thousand, and Nevin. </a:t>
            </a:r>
            <a:r>
              <a:rPr lang="en-US" sz="2000" dirty="0" smtClean="0"/>
              <a:t>(</a:t>
            </a:r>
            <a:r>
              <a:rPr lang="x-none" sz="2000" dirty="0" smtClean="0"/>
              <a:t>2013</a:t>
            </a:r>
            <a:r>
              <a:rPr lang="en-US" sz="2000" dirty="0" smtClean="0"/>
              <a:t>)</a:t>
            </a:r>
            <a:r>
              <a:rPr lang="x-none" sz="2000" dirty="0" smtClean="0"/>
              <a:t>.</a:t>
            </a:r>
            <a:r>
              <a:rPr lang="x-none" sz="2000" i="1" dirty="0" smtClean="0"/>
              <a:t> A </a:t>
            </a:r>
            <a:r>
              <a:rPr lang="x-none" sz="2000" i="1" dirty="0"/>
              <a:t>guide to co-teaching: Practical tips for facilitating student learning (3rd ed.). </a:t>
            </a:r>
            <a:r>
              <a:rPr lang="x-none" sz="2000" dirty="0"/>
              <a:t>Thousand Oaks, CA: Corwin Press</a:t>
            </a:r>
            <a:r>
              <a:rPr lang="x-none" sz="2000" dirty="0" smtClean="0"/>
              <a:t>.</a:t>
            </a:r>
            <a:endParaRPr lang="en-US" sz="2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609600"/>
            <a:ext cx="2057400" cy="2667000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800" dirty="0" smtClean="0"/>
              <a:t>.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89557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733800" cy="944562"/>
          </a:xfrm>
          <a:blipFill>
            <a:blip r:embed="rId2"/>
            <a:tile tx="0" ty="0" sx="100000" sy="100000" flip="none" algn="tl"/>
          </a:blipFill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sz="2000" dirty="0"/>
              <a:t/>
            </a:r>
            <a:br>
              <a:rPr lang="en-US" sz="2000" dirty="0"/>
            </a:br>
            <a:r>
              <a:rPr lang="en-US" sz="2000" b="1" dirty="0" smtClean="0"/>
              <a:t>Working together is better.</a:t>
            </a:r>
            <a:br>
              <a:rPr lang="en-US" sz="2000" b="1" dirty="0" smtClean="0"/>
            </a:br>
            <a:endParaRPr lang="en-US" sz="2000" b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1131888"/>
          </a:xfrm>
        </p:spPr>
        <p:txBody>
          <a:bodyPr>
            <a:noAutofit/>
          </a:bodyPr>
          <a:lstStyle/>
          <a:p>
            <a:r>
              <a:rPr lang="en-US" sz="1400" b="0" i="1" dirty="0" smtClean="0">
                <a:latin typeface="+mj-lt"/>
              </a:rPr>
              <a:t>Transforming </a:t>
            </a:r>
            <a:r>
              <a:rPr lang="en-US" sz="1400" b="0" i="1" dirty="0">
                <a:latin typeface="+mj-lt"/>
              </a:rPr>
              <a:t>Teacher Education Through Clinical Practice: A National Strategy to Prepare Effective </a:t>
            </a:r>
            <a:r>
              <a:rPr lang="en-US" sz="1400" b="0" i="1" dirty="0" smtClean="0">
                <a:latin typeface="+mj-lt"/>
              </a:rPr>
              <a:t>Teachers</a:t>
            </a:r>
            <a:r>
              <a:rPr lang="en-US" sz="1400" b="0" dirty="0" smtClean="0">
                <a:latin typeface="+mj-lt"/>
              </a:rPr>
              <a:t> (NCATE</a:t>
            </a:r>
            <a:r>
              <a:rPr lang="en-US" sz="1400" b="0" dirty="0">
                <a:latin typeface="+mj-lt"/>
              </a:rPr>
              <a:t>, 2010 Report</a:t>
            </a:r>
            <a:r>
              <a:rPr lang="en-US" sz="1400" b="0" dirty="0" smtClean="0">
                <a:latin typeface="+mj-lt"/>
              </a:rPr>
              <a:t>)</a:t>
            </a:r>
          </a:p>
          <a:p>
            <a:pPr algn="ctr"/>
            <a:r>
              <a:rPr lang="en-US" sz="1400" dirty="0" smtClean="0">
                <a:latin typeface="+mj-lt"/>
              </a:rPr>
              <a:t>“Two to Tango”</a:t>
            </a:r>
            <a:endParaRPr lang="en-US" sz="1400" dirty="0">
              <a:latin typeface="+mj-lt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3200"/>
            <a:ext cx="4040188" cy="3124200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quarter" idx="4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1" y="838200"/>
            <a:ext cx="4495800" cy="5715000"/>
          </a:xfrm>
          <a:solidFill>
            <a:srgbClr val="FFFFCC"/>
          </a:solidFill>
          <a:ln w="57150">
            <a:solidFill>
              <a:srgbClr val="FFC000"/>
            </a:solidFill>
          </a:ln>
        </p:spPr>
      </p:pic>
    </p:spTree>
    <p:extLst>
      <p:ext uri="{BB962C8B-B14F-4D97-AF65-F5344CB8AC3E}">
        <p14:creationId xmlns:p14="http://schemas.microsoft.com/office/powerpoint/2010/main" val="1099803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204</Words>
  <Application>Microsoft Office PowerPoint</Application>
  <PresentationFormat>On-screen Show (4:3)</PresentationFormat>
  <Paragraphs>37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Our Goal….</vt:lpstr>
      <vt:lpstr>Co-Teaching Training   ***********************************************************************************************</vt:lpstr>
      <vt:lpstr> Working together is better.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Garza</dc:creator>
  <cp:lastModifiedBy>IITS</cp:lastModifiedBy>
  <cp:revision>20</cp:revision>
  <dcterms:created xsi:type="dcterms:W3CDTF">2006-08-16T00:00:00Z</dcterms:created>
  <dcterms:modified xsi:type="dcterms:W3CDTF">2013-10-01T16:30:35Z</dcterms:modified>
</cp:coreProperties>
</file>